
<file path=[Content_Types].xml><?xml version="1.0" encoding="utf-8"?>
<Types xmlns="http://schemas.openxmlformats.org/package/2006/content-types">
  <Override PartName="/_rels/.rels" ContentType="application/vnd.openxmlformats-package.relationships+xml"/>
  <Override PartName="/ppt/notesSlides/_rels/notesSlide31.xml.rels" ContentType="application/vnd.openxmlformats-package.relationships+xml"/>
  <Override PartName="/ppt/notesSlides/notesSlide31.xml" ContentType="application/vnd.openxmlformats-officedocument.presentationml.notesSlide+xml"/>
  <Override PartName="/ppt/_rels/presentation.xml.rels" ContentType="application/vnd.openxmlformats-package.relationships+xml"/>
  <Override PartName="/ppt/comments/comment23.xml" ContentType="application/vnd.openxmlformats-officedocument.presentationml.comments+xml"/>
  <Override PartName="/ppt/comments/comment21.xml" ContentType="application/vnd.openxmlformats-officedocument.presentationml.comments+xml"/>
  <Override PartName="/ppt/comments/comment13.xml" ContentType="application/vnd.openxmlformats-officedocument.presentationml.comments+xml"/>
  <Override PartName="/ppt/comments/comment10.xml" ContentType="application/vnd.openxmlformats-officedocument.presentationml.comments+xml"/>
  <Override PartName="/ppt/comments/comment8.xml" ContentType="application/vnd.openxmlformats-officedocument.presentationml.comments+xml"/>
  <Override PartName="/ppt/comments/comment7.xml" ContentType="application/vnd.openxmlformats-officedocument.presentationml.comments+xml"/>
  <Override PartName="/ppt/comments/comment28.xml" ContentType="application/vnd.openxmlformats-officedocument.presentationml.comments+xml"/>
  <Override PartName="/ppt/comments/comment22.xml" ContentType="application/vnd.openxmlformats-officedocument.presentationml.comments+xml"/>
  <Override PartName="/ppt/comments/comment3.xml" ContentType="application/vnd.openxmlformats-officedocument.presentationml.comments+xml"/>
  <Override PartName="/ppt/slides/_rels/slide29.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9.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2.jpeg" ContentType="image/jpeg"/>
  <Override PartName="/ppt/media/image23.jpeg" ContentType="image/jpeg"/>
  <Override PartName="/ppt/media/image21.jpeg" ContentType="image/jpeg"/>
  <Override PartName="/ppt/media/image19.jpeg" ContentType="image/jpeg"/>
  <Override PartName="/ppt/media/image18.jpeg" ContentType="image/jpeg"/>
  <Override PartName="/ppt/media/image17.jpeg" ContentType="image/jpeg"/>
  <Override PartName="/ppt/media/image16.jpeg" ContentType="image/jpeg"/>
  <Override PartName="/ppt/media/image15.jpeg" ContentType="image/jpeg"/>
  <Override PartName="/ppt/media/image11.jpeg" ContentType="image/jpeg"/>
  <Override PartName="/ppt/media/image8.jpeg" ContentType="image/jpeg"/>
  <Override PartName="/ppt/media/image24.png" ContentType="image/png"/>
  <Override PartName="/ppt/media/image7.jpeg" ContentType="image/jpeg"/>
  <Override PartName="/ppt/media/image6.png" ContentType="image/png"/>
  <Override PartName="/ppt/media/image10.jpeg" ContentType="image/jpeg"/>
  <Override PartName="/ppt/media/image5.png" ContentType="image/png"/>
  <Override PartName="/ppt/media/image4.png" ContentType="image/png"/>
  <Override PartName="/ppt/media/image13.jpeg" ContentType="image/jpeg"/>
  <Override PartName="/ppt/media/image20.jpeg" ContentType="image/jpeg"/>
  <Override PartName="/ppt/media/image12.jpeg" ContentType="image/jpeg"/>
  <Override PartName="/ppt/media/image3.png" ContentType="image/png"/>
  <Override PartName="/ppt/media/image9.jpeg" ContentType="image/jpeg"/>
  <Override PartName="/ppt/media/image2.png" ContentType="image/png"/>
  <Override PartName="/ppt/media/image14.jpeg" ContentType="image/jpeg"/>
  <Override PartName="/ppt/media/image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2192000" cy="6858000"/>
  <p:notesSz cx="7559675" cy="10691812"/>
</p:presentation>
</file>

<file path=ppt/commentAuthors.xml><?xml version="1.0" encoding="utf-8"?>
<p:cmAuthorLst xmlns:p="http://schemas.openxmlformats.org/presentationml/2006/main">
  <p:cmAuthor id="0" name="Philipp Kutzelmann" initials="PK" lastIdx="9"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commentAuthors" Target="commentAuthors.xml"/>
</Relationships>
</file>

<file path=ppt/comments/comment10.xml><?xml version="1.0" encoding="utf-8"?>
<p:cmLst xmlns:p="http://schemas.openxmlformats.org/presentationml/2006/main">
  <p:cm authorId="0" dt="2017-07-24T13:51:17.987000000" idx="4">
    <p:pos x="2519" y="1799"/>
    <p:text>Satz über Introjekte gestichen und dafür Bild von vorheriger Folie übernommen
Eine eigene Folie für Introjektion wurde an diese Folie angehängt</p:text>
  </p:cm>
</p:cmLst>
</file>

<file path=ppt/comments/comment13.xml><?xml version="1.0" encoding="utf-8"?>
<p:cmLst xmlns:p="http://schemas.openxmlformats.org/presentationml/2006/main">
  <p:cm authorId="0" dt="2017-07-24T13:47:36.363000000" idx="5">
    <p:pos x="2519" y="2519"/>
    <p:text>Hervorhebung
Layout
Text unten</p:text>
  </p:cm>
</p:cmLst>
</file>

<file path=ppt/comments/comment21.xml><?xml version="1.0" encoding="utf-8"?>
<p:cmLst xmlns:p="http://schemas.openxmlformats.org/presentationml/2006/main">
  <p:cm authorId="0" dt="2017-07-24T14:15:22.109000000" idx="6">
    <p:pos x="4679" y="720"/>
    <p:text>Alternativer Textvorschlag an den drei Kategorien orientiert,.
Für mehr Übersichtlichkeit könnte die Folie auch in drei aufgeteilt und mit zusätzlichen Bildern ergänzt werden.</p:text>
  </p:cm>
</p:cmLst>
</file>

<file path=ppt/comments/comment22.xml><?xml version="1.0" encoding="utf-8"?>
<p:cmLst xmlns:p="http://schemas.openxmlformats.org/presentationml/2006/main">
  <p:cm authorId="0" dt="2017-07-24T14:15:22.109000000" idx="7">
    <p:pos x="4679" y="720"/>
    <p:text>Alternativer Textvorschlag an den drei Kategorien orientiert,.
Für mehr Übersichtlichkeit könnte die Folie auch in drei aufgeteilt und mit zusätzlichen Bildern ergänzt werden.</p:text>
  </p:cm>
</p:cmLst>
</file>

<file path=ppt/comments/comment23.xml><?xml version="1.0" encoding="utf-8"?>
<p:cmLst xmlns:p="http://schemas.openxmlformats.org/presentationml/2006/main">
  <p:cm authorId="0" dt="2017-07-24T14:15:22.109000000" idx="8">
    <p:pos x="4679" y="720"/>
    <p:text>Alternativer Textvorschlag an den drei Kategorien orientiert,.
Für mehr Übersichtlichkeit könnte die Folie auch in drei aufgeteilt und mit zusätzlichen Bildern ergänzt werden.</p:text>
  </p:cm>
</p:cmLst>
</file>

<file path=ppt/comments/comment28.xml><?xml version="1.0" encoding="utf-8"?>
<p:cmLst xmlns:p="http://schemas.openxmlformats.org/presentationml/2006/main">
  <p:cm authorId="0" dt="2017-07-24T14:29:35.673000000" idx="9">
    <p:pos x="3599" y="720"/>
    <p:text>Text leicht umgebaut und noch mehr an den Autonomieparametern organsiert.</p:text>
  </p:cm>
</p:cmLst>
</file>

<file path=ppt/comments/comment3.xml><?xml version="1.0" encoding="utf-8"?>
<p:cmLst xmlns:p="http://schemas.openxmlformats.org/presentationml/2006/main">
  <p:cm authorId="0" dt="2017-07-24T13:30:15.178000000" idx="1">
    <p:pos x="2879" y="1080"/>
    <p:text>Bild hinzugefügt</p:text>
  </p:cm>
</p:cmLst>
</file>

<file path=ppt/comments/comment7.xml><?xml version="1.0" encoding="utf-8"?>
<p:cmLst xmlns:p="http://schemas.openxmlformats.org/presentationml/2006/main">
  <p:cm authorId="0" dt="2017-07-24T13:31:12.973000000" idx="2">
    <p:pos x="5038" y="720"/>
    <p:text>Zusätzliches Absatz über aktive Abgrenzung, so dass alle drei Kategorien schon am Anfang auftauchen</p:text>
  </p:cm>
</p:cmLst>
</file>

<file path=ppt/comments/comment8.xml><?xml version="1.0" encoding="utf-8"?>
<p:cmLst xmlns:p="http://schemas.openxmlformats.org/presentationml/2006/main">
  <p:cm authorId="0" dt="2017-07-24T13:33:01.517000000" idx="3">
    <p:pos x="2519" y="1440"/>
    <p:text>Begriff aus der Überschrift eingefügt</p:text>
  </p:cm>
</p:cmLst>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PlaceHolder 1"/>
          <p:cNvSpPr>
            <a:spLocks noGrp="1"/>
          </p:cNvSpPr>
          <p:nvPr>
            <p:ph type="body"/>
          </p:nvPr>
        </p:nvSpPr>
        <p:spPr>
          <a:xfrm>
            <a:off x="756000" y="5078520"/>
            <a:ext cx="6047640" cy="4811040"/>
          </a:xfrm>
          <a:prstGeom prst="rect">
            <a:avLst/>
          </a:prstGeom>
        </p:spPr>
        <p:txBody>
          <a:bodyPr lIns="0" rIns="0" tIns="0" bIns="0"/>
          <a:p>
            <a:r>
              <a:rPr lang="de-DE" sz="2000">
                <a:latin typeface="Arial"/>
              </a:rPr>
              <a:t>Klicken Sie, um das Format der Notizen zu bearbeiten</a:t>
            </a:r>
            <a:endParaRPr/>
          </a:p>
        </p:txBody>
      </p:sp>
      <p:sp>
        <p:nvSpPr>
          <p:cNvPr id="110" name="PlaceHolder 2"/>
          <p:cNvSpPr>
            <a:spLocks noGrp="1"/>
          </p:cNvSpPr>
          <p:nvPr>
            <p:ph type="hdr"/>
          </p:nvPr>
        </p:nvSpPr>
        <p:spPr>
          <a:xfrm>
            <a:off x="0" y="0"/>
            <a:ext cx="3280680" cy="534240"/>
          </a:xfrm>
          <a:prstGeom prst="rect">
            <a:avLst/>
          </a:prstGeom>
        </p:spPr>
        <p:txBody>
          <a:bodyPr lIns="0" rIns="0" tIns="0" bIns="0"/>
          <a:p>
            <a:r>
              <a:rPr lang="de-DE" sz="1400">
                <a:latin typeface="Times New Roman"/>
              </a:rPr>
              <a:t>&lt;Kopfzeile&gt;</a:t>
            </a:r>
            <a:endParaRPr/>
          </a:p>
        </p:txBody>
      </p:sp>
      <p:sp>
        <p:nvSpPr>
          <p:cNvPr id="111" name="PlaceHolder 3"/>
          <p:cNvSpPr>
            <a:spLocks noGrp="1"/>
          </p:cNvSpPr>
          <p:nvPr>
            <p:ph type="dt"/>
          </p:nvPr>
        </p:nvSpPr>
        <p:spPr>
          <a:xfrm>
            <a:off x="4278960" y="0"/>
            <a:ext cx="3280680" cy="534240"/>
          </a:xfrm>
          <a:prstGeom prst="rect">
            <a:avLst/>
          </a:prstGeom>
        </p:spPr>
        <p:txBody>
          <a:bodyPr lIns="0" rIns="0" tIns="0" bIns="0"/>
          <a:p>
            <a:pPr algn="r"/>
            <a:r>
              <a:rPr lang="de-DE" sz="1400">
                <a:latin typeface="Times New Roman"/>
              </a:rPr>
              <a:t>&lt;Datum/Uhrzeit&gt;</a:t>
            </a:r>
            <a:endParaRPr/>
          </a:p>
        </p:txBody>
      </p:sp>
      <p:sp>
        <p:nvSpPr>
          <p:cNvPr id="112" name="PlaceHolder 4"/>
          <p:cNvSpPr>
            <a:spLocks noGrp="1"/>
          </p:cNvSpPr>
          <p:nvPr>
            <p:ph type="ftr"/>
          </p:nvPr>
        </p:nvSpPr>
        <p:spPr>
          <a:xfrm>
            <a:off x="0" y="10157400"/>
            <a:ext cx="3280680" cy="534240"/>
          </a:xfrm>
          <a:prstGeom prst="rect">
            <a:avLst/>
          </a:prstGeom>
        </p:spPr>
        <p:txBody>
          <a:bodyPr lIns="0" rIns="0" tIns="0" bIns="0" anchor="b"/>
          <a:p>
            <a:r>
              <a:rPr lang="de-DE" sz="1400">
                <a:latin typeface="Times New Roman"/>
              </a:rPr>
              <a:t>&lt;Fußzeile&gt;</a:t>
            </a:r>
            <a:endParaRPr/>
          </a:p>
        </p:txBody>
      </p:sp>
      <p:sp>
        <p:nvSpPr>
          <p:cNvPr id="113" name="PlaceHolder 5"/>
          <p:cNvSpPr>
            <a:spLocks noGrp="1"/>
          </p:cNvSpPr>
          <p:nvPr>
            <p:ph type="sldNum"/>
          </p:nvPr>
        </p:nvSpPr>
        <p:spPr>
          <a:xfrm>
            <a:off x="4278960" y="10157400"/>
            <a:ext cx="3280680" cy="534240"/>
          </a:xfrm>
          <a:prstGeom prst="rect">
            <a:avLst/>
          </a:prstGeom>
        </p:spPr>
        <p:txBody>
          <a:bodyPr lIns="0" rIns="0" tIns="0" bIns="0" anchor="b"/>
          <a:p>
            <a:pPr algn="r"/>
            <a:fld id="{CD329878-CE00-4172-8BA4-DEA9C6492AA7}" type="slidenum">
              <a:rPr lang="de-DE" sz="1400">
                <a:latin typeface="Times New Roman"/>
              </a:rPr>
              <a:t>&lt;Nummer&gt;</a:t>
            </a:fld>
            <a:endParaRPr/>
          </a:p>
        </p:txBody>
      </p:sp>
    </p:spTree>
  </p:cSld>
  <p:clrMap bg1="lt1" bg2="lt2" tx1="dk1" tx2="dk2" accent1="accent1" accent2="accent2" accent3="accent3" accent4="accent4" accent5="accent5" accent6="accent6" hlink="hlink" folHlink="folHlink"/>
</p:notesMaster>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PlaceHolder 1"/>
          <p:cNvSpPr>
            <a:spLocks noGrp="1"/>
          </p:cNvSpPr>
          <p:nvPr>
            <p:ph type="body"/>
          </p:nvPr>
        </p:nvSpPr>
        <p:spPr>
          <a:xfrm>
            <a:off x="755640" y="5145120"/>
            <a:ext cx="6048000" cy="4209840"/>
          </a:xfrm>
          <a:prstGeom prst="rect">
            <a:avLst/>
          </a:prstGeom>
        </p:spPr>
        <p:txBody>
          <a:bodyPr/>
          <a:p>
            <a:endParaRPr/>
          </a:p>
        </p:txBody>
      </p:sp>
      <p:sp>
        <p:nvSpPr>
          <p:cNvPr id="225" name="TextShape 2"/>
          <p:cNvSpPr txBox="1"/>
          <p:nvPr/>
        </p:nvSpPr>
        <p:spPr>
          <a:xfrm>
            <a:off x="4281480" y="10155240"/>
            <a:ext cx="3276360" cy="536040"/>
          </a:xfrm>
          <a:prstGeom prst="rect">
            <a:avLst/>
          </a:prstGeom>
        </p:spPr>
        <p:txBody>
          <a:bodyPr anchor="b"/>
          <a:p>
            <a:pPr algn="r">
              <a:lnSpc>
                <a:spcPct val="100000"/>
              </a:lnSpc>
            </a:pPr>
            <a:fld id="{74FBC3AE-C7C4-44ED-8035-4108D01A4A46}" type="slidenum">
              <a:rPr lang="de-DE" sz="1200">
                <a:solidFill>
                  <a:srgbClr val="000000"/>
                </a:solidFill>
                <a:latin typeface="+mn-lt"/>
                <a:ea typeface="+mn-ea"/>
              </a:rPr>
              <a:t>&lt;Nummer&gt;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32"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33"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34" name="" descr=""/>
          <p:cNvPicPr/>
          <p:nvPr/>
        </p:nvPicPr>
        <p:blipFill>
          <a:blip r:embed="rId2"/>
          <a:stretch>
            <a:fillRect/>
          </a:stretch>
        </p:blipFill>
        <p:spPr>
          <a:xfrm>
            <a:off x="3602880" y="1604520"/>
            <a:ext cx="4984920" cy="3977280"/>
          </a:xfrm>
          <a:prstGeom prst="rect">
            <a:avLst/>
          </a:prstGeom>
          <a:ln>
            <a:noFill/>
          </a:ln>
        </p:spPr>
      </p:pic>
      <p:pic>
        <p:nvPicPr>
          <p:cNvPr id="35"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39"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43"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44"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48"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49"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50"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3"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2"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3"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54"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58"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0"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61"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5"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66"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68"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69"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70" name="" descr=""/>
          <p:cNvPicPr/>
          <p:nvPr/>
        </p:nvPicPr>
        <p:blipFill>
          <a:blip r:embed="rId2"/>
          <a:stretch>
            <a:fillRect/>
          </a:stretch>
        </p:blipFill>
        <p:spPr>
          <a:xfrm>
            <a:off x="3602880" y="1604520"/>
            <a:ext cx="4984920" cy="3977280"/>
          </a:xfrm>
          <a:prstGeom prst="rect">
            <a:avLst/>
          </a:prstGeom>
          <a:ln>
            <a:noFill/>
          </a:ln>
        </p:spPr>
      </p:pic>
      <p:pic>
        <p:nvPicPr>
          <p:cNvPr id="71"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76" name="PlaceHolder 2"/>
          <p:cNvSpPr>
            <a:spLocks noGrp="1"/>
          </p:cNvSpPr>
          <p:nvPr>
            <p:ph type="subTitle"/>
          </p:nvPr>
        </p:nvSpPr>
        <p:spPr>
          <a:xfrm>
            <a:off x="609480" y="1604520"/>
            <a:ext cx="10972440" cy="397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78"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0"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81"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5"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86"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87"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89"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90"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91"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93"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9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95"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97"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98"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0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02"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103"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05"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106"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107" name="" descr=""/>
          <p:cNvPicPr/>
          <p:nvPr/>
        </p:nvPicPr>
        <p:blipFill>
          <a:blip r:embed="rId2"/>
          <a:stretch>
            <a:fillRect/>
          </a:stretch>
        </p:blipFill>
        <p:spPr>
          <a:xfrm>
            <a:off x="3602880" y="1604520"/>
            <a:ext cx="4984920" cy="3977280"/>
          </a:xfrm>
          <a:prstGeom prst="rect">
            <a:avLst/>
          </a:prstGeom>
          <a:ln>
            <a:noFill/>
          </a:ln>
        </p:spPr>
      </p:pic>
      <p:pic>
        <p:nvPicPr>
          <p:cNvPr id="108" name="" descr=""/>
          <p:cNvPicPr/>
          <p:nvPr/>
        </p:nvPicPr>
        <p:blipFill>
          <a:blip r:embed="rId3"/>
          <a:stretch>
            <a:fillRect/>
          </a:stretch>
        </p:blipFill>
        <p:spPr>
          <a:xfrm>
            <a:off x="360288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5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5160"/>
          </a:xfrm>
          <a:prstGeom prst="rect">
            <a:avLst/>
          </a:prstGeom>
        </p:spPr>
        <p:txBody>
          <a:bodyPr lIns="0" rIns="0" tIns="0" bIns="0" anchor="ctr"/>
          <a:p>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p>
            <a:r>
              <a:rPr lang="de-DE">
                <a:latin typeface="Arial"/>
              </a:rPr>
              <a:t>Klicken Sie, um das Format des Titeltextes zu bearbeiten</a:t>
            </a:r>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de-DE" sz="2800">
                <a:latin typeface="Arial"/>
              </a:rPr>
              <a:t>Klicken Sie, um die Formate des Gliederungstextes zu bearbeiten</a:t>
            </a:r>
            <a:endParaRPr/>
          </a:p>
          <a:p>
            <a:pPr lvl="1">
              <a:buSzPct val="75000"/>
              <a:buFont typeface="StarSymbol"/>
              <a:buChar char=""/>
            </a:pPr>
            <a:r>
              <a:rPr lang="de-DE" sz="2000">
                <a:latin typeface="Arial"/>
              </a:rPr>
              <a:t>Zweite Gliederungsebene</a:t>
            </a:r>
            <a:endParaRPr/>
          </a:p>
          <a:p>
            <a:pPr lvl="2">
              <a:buSzPct val="45000"/>
              <a:buFont typeface="StarSymbol"/>
              <a:buChar char=""/>
            </a:pPr>
            <a:r>
              <a:rPr lang="de-DE">
                <a:latin typeface="Arial"/>
              </a:rPr>
              <a:t>Dritte Gliederungsebene</a:t>
            </a:r>
            <a:endParaRPr/>
          </a:p>
          <a:p>
            <a:pPr lvl="3">
              <a:buSzPct val="75000"/>
              <a:buFont typeface="StarSymbol"/>
              <a:buChar char=""/>
            </a:pPr>
            <a:r>
              <a:rPr lang="de-DE">
                <a:latin typeface="Arial"/>
              </a:rPr>
              <a:t>Vierte Gliederungsebene</a:t>
            </a:r>
            <a:endParaRPr/>
          </a:p>
          <a:p>
            <a:pPr lvl="4">
              <a:buSzPct val="45000"/>
              <a:buFont typeface="StarSymbol"/>
              <a:buChar char=""/>
            </a:pPr>
            <a:r>
              <a:rPr lang="de-DE" sz="2000">
                <a:latin typeface="Arial"/>
              </a:rPr>
              <a:t>Fünfte Gliederungsebene</a:t>
            </a:r>
            <a:endParaRPr/>
          </a:p>
          <a:p>
            <a:pPr lvl="5">
              <a:buSzPct val="45000"/>
              <a:buFont typeface="StarSymbol"/>
              <a:buChar char=""/>
            </a:pPr>
            <a:r>
              <a:rPr lang="de-DE" sz="2000">
                <a:latin typeface="Arial"/>
              </a:rPr>
              <a:t>Sechste Gliederungsebene</a:t>
            </a:r>
            <a:endParaRPr/>
          </a:p>
          <a:p>
            <a:pPr lvl="6">
              <a:buSzPct val="45000"/>
              <a:buFont typeface="StarSymbol"/>
              <a:buChar char=""/>
            </a:pPr>
            <a:r>
              <a:rPr lang="de-DE" sz="2000">
                <a:latin typeface="Arial"/>
              </a:rPr>
              <a:t>Siebente Gliederungsebene</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p>
            <a:r>
              <a:rPr lang="de-DE">
                <a:latin typeface="Arial"/>
              </a:rPr>
              <a:t>Klicken Sie, um das Format des Titeltextes zu bearbeiten</a:t>
            </a:r>
            <a:endParaRPr/>
          </a:p>
        </p:txBody>
      </p:sp>
      <p:sp>
        <p:nvSpPr>
          <p:cNvPr id="37" name="PlaceHolder 2"/>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de-DE" sz="2800">
                <a:latin typeface="Arial"/>
              </a:rPr>
              <a:t>Klicken Sie, um die Formate des Gliederungstextes zu bearbeiten</a:t>
            </a:r>
            <a:endParaRPr/>
          </a:p>
          <a:p>
            <a:pPr lvl="1">
              <a:buSzPct val="75000"/>
              <a:buFont typeface="StarSymbol"/>
              <a:buChar char=""/>
            </a:pPr>
            <a:r>
              <a:rPr lang="de-DE" sz="2000">
                <a:latin typeface="Arial"/>
              </a:rPr>
              <a:t>Zweite Gliederungsebene</a:t>
            </a:r>
            <a:endParaRPr/>
          </a:p>
          <a:p>
            <a:pPr lvl="2">
              <a:buSzPct val="45000"/>
              <a:buFont typeface="StarSymbol"/>
              <a:buChar char=""/>
            </a:pPr>
            <a:r>
              <a:rPr lang="de-DE">
                <a:latin typeface="Arial"/>
              </a:rPr>
              <a:t>Dritte Gliederungsebene</a:t>
            </a:r>
            <a:endParaRPr/>
          </a:p>
          <a:p>
            <a:pPr lvl="3">
              <a:buSzPct val="75000"/>
              <a:buFont typeface="StarSymbol"/>
              <a:buChar char=""/>
            </a:pPr>
            <a:r>
              <a:rPr lang="de-DE">
                <a:latin typeface="Arial"/>
              </a:rPr>
              <a:t>Vierte Gliederungsebene</a:t>
            </a:r>
            <a:endParaRPr/>
          </a:p>
          <a:p>
            <a:pPr lvl="4">
              <a:buSzPct val="45000"/>
              <a:buFont typeface="StarSymbol"/>
              <a:buChar char=""/>
            </a:pPr>
            <a:r>
              <a:rPr lang="de-DE" sz="2000">
                <a:latin typeface="Arial"/>
              </a:rPr>
              <a:t>Fünfte Gliederungsebene</a:t>
            </a:r>
            <a:endParaRPr/>
          </a:p>
          <a:p>
            <a:pPr lvl="5">
              <a:buSzPct val="45000"/>
              <a:buFont typeface="StarSymbol"/>
              <a:buChar char=""/>
            </a:pPr>
            <a:r>
              <a:rPr lang="de-DE" sz="2000">
                <a:latin typeface="Arial"/>
              </a:rPr>
              <a:t>Sechste Gliederungsebene</a:t>
            </a:r>
            <a:endParaRPr/>
          </a:p>
          <a:p>
            <a:pPr lvl="6">
              <a:buSzPct val="45000"/>
              <a:buFont typeface="StarSymbol"/>
              <a:buChar char=""/>
            </a:pPr>
            <a:r>
              <a:rPr lang="de-DE" sz="2000">
                <a:latin typeface="Arial"/>
              </a:rPr>
              <a:t>Siebente Gliederungsebene</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080" cy="1144800"/>
          </a:xfrm>
          <a:prstGeom prst="rect">
            <a:avLst/>
          </a:prstGeom>
        </p:spPr>
        <p:txBody>
          <a:bodyPr lIns="0" rIns="0" tIns="0" bIns="0" anchor="ctr"/>
          <a:p>
            <a:r>
              <a:rPr lang="de-DE" sz="4400">
                <a:latin typeface="Arial"/>
              </a:rPr>
              <a:t>Klicken Sie, um das Format des Titeltextes zu bearbeiten</a:t>
            </a:r>
            <a:endParaRPr/>
          </a:p>
        </p:txBody>
      </p:sp>
      <p:sp>
        <p:nvSpPr>
          <p:cNvPr id="73" name="PlaceHolder 2"/>
          <p:cNvSpPr>
            <a:spLocks noGrp="1"/>
          </p:cNvSpPr>
          <p:nvPr>
            <p:ph type="body"/>
          </p:nvPr>
        </p:nvSpPr>
        <p:spPr>
          <a:xfrm>
            <a:off x="609480" y="1604520"/>
            <a:ext cx="10972080" cy="1896480"/>
          </a:xfrm>
          <a:prstGeom prst="rect">
            <a:avLst/>
          </a:prstGeom>
        </p:spPr>
        <p:txBody>
          <a:bodyPr lIns="0" rIns="0" tIns="0" bIns="0"/>
          <a:p>
            <a:pPr>
              <a:buSzPct val="45000"/>
              <a:buFont typeface="StarSymbol"/>
              <a:buChar char=""/>
            </a:pPr>
            <a:r>
              <a:rPr lang="de-DE" sz="2800">
                <a:latin typeface="Arial"/>
              </a:rPr>
              <a:t>Klicken Sie, um die Formate des Gliederungstextes zu bearbeiten</a:t>
            </a:r>
            <a:endParaRPr/>
          </a:p>
          <a:p>
            <a:pPr lvl="1">
              <a:buSzPct val="75000"/>
              <a:buFont typeface="StarSymbol"/>
              <a:buChar char=""/>
            </a:pPr>
            <a:r>
              <a:rPr lang="de-DE" sz="2800">
                <a:latin typeface="Arial"/>
              </a:rPr>
              <a:t>Zweite Gliederungsebene</a:t>
            </a:r>
            <a:endParaRPr/>
          </a:p>
          <a:p>
            <a:pPr lvl="2">
              <a:buSzPct val="45000"/>
              <a:buFont typeface="StarSymbol"/>
              <a:buChar char=""/>
            </a:pPr>
            <a:r>
              <a:rPr lang="de-DE" sz="2800">
                <a:latin typeface="Arial"/>
              </a:rPr>
              <a:t>Dritte Gliederungsebene</a:t>
            </a:r>
            <a:endParaRPr/>
          </a:p>
          <a:p>
            <a:pPr lvl="3">
              <a:buSzPct val="75000"/>
              <a:buFont typeface="StarSymbol"/>
              <a:buChar char=""/>
            </a:pPr>
            <a:r>
              <a:rPr lang="de-DE" sz="2800">
                <a:latin typeface="Arial"/>
              </a:rPr>
              <a:t>Vierte Gliederungsebene</a:t>
            </a:r>
            <a:endParaRPr/>
          </a:p>
          <a:p>
            <a:pPr lvl="4">
              <a:buSzPct val="45000"/>
              <a:buFont typeface="StarSymbol"/>
              <a:buChar char=""/>
            </a:pPr>
            <a:r>
              <a:rPr lang="de-DE" sz="2800">
                <a:latin typeface="Arial"/>
              </a:rPr>
              <a:t>Fünfte Gliederungsebene</a:t>
            </a:r>
            <a:endParaRPr/>
          </a:p>
          <a:p>
            <a:pPr lvl="5">
              <a:buSzPct val="45000"/>
              <a:buFont typeface="StarSymbol"/>
              <a:buChar char=""/>
            </a:pPr>
            <a:r>
              <a:rPr lang="de-DE" sz="2800">
                <a:latin typeface="Arial"/>
              </a:rPr>
              <a:t>Sechste Gliederungsebene</a:t>
            </a:r>
            <a:endParaRPr/>
          </a:p>
          <a:p>
            <a:pPr lvl="6">
              <a:buSzPct val="45000"/>
              <a:buFont typeface="StarSymbol"/>
              <a:buChar char=""/>
            </a:pPr>
            <a:r>
              <a:rPr lang="de-DE" sz="2800">
                <a:latin typeface="Arial"/>
              </a:rPr>
              <a:t>Siebente Gliederungsebene</a:t>
            </a:r>
            <a:endParaRPr/>
          </a:p>
        </p:txBody>
      </p:sp>
      <p:sp>
        <p:nvSpPr>
          <p:cNvPr id="74" name="PlaceHolder 3"/>
          <p:cNvSpPr>
            <a:spLocks noGrp="1"/>
          </p:cNvSpPr>
          <p:nvPr>
            <p:ph type="body"/>
          </p:nvPr>
        </p:nvSpPr>
        <p:spPr>
          <a:xfrm>
            <a:off x="609480" y="3682080"/>
            <a:ext cx="10972080" cy="1896480"/>
          </a:xfrm>
          <a:prstGeom prst="rect">
            <a:avLst/>
          </a:prstGeom>
        </p:spPr>
        <p:txBody>
          <a:bodyPr lIns="0" rIns="0" tIns="0" bIns="0"/>
          <a:p>
            <a:pPr>
              <a:buSzPct val="45000"/>
              <a:buFont typeface="StarSymbol"/>
              <a:buChar char=""/>
            </a:pPr>
            <a:r>
              <a:rPr lang="de-DE" sz="2800">
                <a:latin typeface="Arial"/>
              </a:rPr>
              <a:t>Klicken Sie, um die Formate des Gliederungstextes zu bearbeiten</a:t>
            </a:r>
            <a:endParaRPr/>
          </a:p>
          <a:p>
            <a:pPr lvl="1">
              <a:buSzPct val="75000"/>
              <a:buFont typeface="StarSymbol"/>
              <a:buChar char=""/>
            </a:pPr>
            <a:r>
              <a:rPr lang="de-DE" sz="2800">
                <a:latin typeface="Arial"/>
              </a:rPr>
              <a:t>Zweite Gliederungsebene</a:t>
            </a:r>
            <a:endParaRPr/>
          </a:p>
          <a:p>
            <a:pPr lvl="2">
              <a:buSzPct val="45000"/>
              <a:buFont typeface="StarSymbol"/>
              <a:buChar char=""/>
            </a:pPr>
            <a:r>
              <a:rPr lang="de-DE" sz="2800">
                <a:latin typeface="Arial"/>
              </a:rPr>
              <a:t>Dritte Gliederungsebene</a:t>
            </a:r>
            <a:endParaRPr/>
          </a:p>
          <a:p>
            <a:pPr lvl="3">
              <a:buSzPct val="75000"/>
              <a:buFont typeface="StarSymbol"/>
              <a:buChar char=""/>
            </a:pPr>
            <a:r>
              <a:rPr lang="de-DE" sz="2800">
                <a:latin typeface="Arial"/>
              </a:rPr>
              <a:t>Vierte Gliederungsebene</a:t>
            </a:r>
            <a:endParaRPr/>
          </a:p>
          <a:p>
            <a:pPr lvl="4">
              <a:buSzPct val="45000"/>
              <a:buFont typeface="StarSymbol"/>
              <a:buChar char=""/>
            </a:pPr>
            <a:r>
              <a:rPr lang="de-DE" sz="2800">
                <a:latin typeface="Arial"/>
              </a:rPr>
              <a:t>Fünfte Gliederungsebene</a:t>
            </a:r>
            <a:endParaRPr/>
          </a:p>
          <a:p>
            <a:pPr lvl="5">
              <a:buSzPct val="45000"/>
              <a:buFont typeface="StarSymbol"/>
              <a:buChar char=""/>
            </a:pPr>
            <a:r>
              <a:rPr lang="de-DE" sz="2800">
                <a:latin typeface="Arial"/>
              </a:rPr>
              <a:t>Sechste Gliederungsebene</a:t>
            </a:r>
            <a:endParaRPr/>
          </a:p>
          <a:p>
            <a:pPr lvl="6">
              <a:buSzPct val="45000"/>
              <a:buFont typeface="StarSymbol"/>
              <a:buChar char=""/>
            </a:pPr>
            <a:r>
              <a:rPr lang="de-DE" sz="2800">
                <a:latin typeface="Arial"/>
              </a:rPr>
              <a:t>Siebente Gliederungsebene</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comments" Target="../comments/comment10.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13.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4.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23.xml"/>
</Relationships>
</file>

<file path=ppt/slides/_rels/slide2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28.xml"/>
</Relationships>
</file>

<file path=ppt/slides/_rels/slide2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comments" Target="../comments/comment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8.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4" name="signet_langlotz.jpg" descr=""/>
          <p:cNvPicPr/>
          <p:nvPr/>
        </p:nvPicPr>
        <p:blipFill>
          <a:blip r:embed="rId1"/>
          <a:stretch>
            <a:fillRect/>
          </a:stretch>
        </p:blipFill>
        <p:spPr>
          <a:xfrm>
            <a:off x="4261320" y="1651680"/>
            <a:ext cx="4460040" cy="5203800"/>
          </a:xfrm>
          <a:prstGeom prst="rect">
            <a:avLst/>
          </a:prstGeom>
          <a:ln w="12600">
            <a:noFill/>
          </a:ln>
        </p:spPr>
      </p:pic>
      <p:sp>
        <p:nvSpPr>
          <p:cNvPr id="115" name="CustomShape 1"/>
          <p:cNvSpPr/>
          <p:nvPr/>
        </p:nvSpPr>
        <p:spPr>
          <a:xfrm>
            <a:off x="1250640" y="63360"/>
            <a:ext cx="10481400" cy="2340720"/>
          </a:xfrm>
          <a:prstGeom prst="rect">
            <a:avLst/>
          </a:prstGeom>
          <a:noFill/>
          <a:ln>
            <a:noFill/>
          </a:ln>
        </p:spPr>
        <p:txBody>
          <a:bodyPr lIns="90000" rIns="90000" tIns="45000" bIns="45000" anchor="ctr"/>
          <a:p>
            <a:pPr>
              <a:lnSpc>
                <a:spcPct val="100000"/>
              </a:lnSpc>
            </a:pPr>
            <a:r>
              <a:rPr lang="de-DE" sz="4400">
                <a:solidFill>
                  <a:srgbClr val="808080"/>
                </a:solidFill>
                <a:latin typeface="Arial"/>
                <a:ea typeface="Arial"/>
              </a:rPr>
              <a:t>SYSTEMISCHE </a:t>
            </a:r>
            <a:endParaRPr/>
          </a:p>
          <a:p>
            <a:pPr algn="ctr">
              <a:lnSpc>
                <a:spcPct val="100000"/>
              </a:lnSpc>
            </a:pPr>
            <a:r>
              <a:rPr lang="de-DE" sz="4400">
                <a:solidFill>
                  <a:srgbClr val="808080"/>
                </a:solidFill>
                <a:latin typeface="Arial"/>
                <a:ea typeface="Arial"/>
              </a:rPr>
              <a:t>SELBST-INTEGRATION</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46"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MUTTER-KIND SYMBIOSE (2)</a:t>
            </a:r>
            <a:endParaRPr/>
          </a:p>
        </p:txBody>
      </p:sp>
      <p:sp>
        <p:nvSpPr>
          <p:cNvPr id="147" name="CustomShape 3"/>
          <p:cNvSpPr/>
          <p:nvPr/>
        </p:nvSpPr>
        <p:spPr>
          <a:xfrm>
            <a:off x="536040" y="2186280"/>
            <a:ext cx="11117520" cy="214128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Für die Entwicklung des Kindes ist es erforderlich, dass auch die werdende Mutter in den „Symbiose-Modus“ geht.  Sie orientiert sich mehr nach ihrem Kind, als nach ihrem SELBST. Die Mutter versucht, sich „empathisch“ in ihr Kind hinein zu versetzen, seine Bedürfnisse zu erfassen und zu befriedigen. Sie stellt dabei eigene Bedürfnisse und negative Gefühle (Ärger, Wut) zurück. </a:t>
            </a:r>
            <a:endParaRPr/>
          </a:p>
        </p:txBody>
      </p:sp>
      <p:pic>
        <p:nvPicPr>
          <p:cNvPr id="148" name="Bild 1" descr=""/>
          <p:cNvPicPr/>
          <p:nvPr/>
        </p:nvPicPr>
        <p:blipFill>
          <a:blip r:embed="rId1"/>
          <a:srcRect l="3409609" t="543906" r="0" b="2980005"/>
          <a:stretch>
            <a:fillRect/>
          </a:stretch>
        </p:blipFill>
        <p:spPr>
          <a:xfrm>
            <a:off x="3998520" y="4086720"/>
            <a:ext cx="3246840" cy="277776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9" name="Bild 1" descr=""/>
          <p:cNvPicPr/>
          <p:nvPr/>
        </p:nvPicPr>
        <p:blipFill>
          <a:blip r:embed="rId1"/>
          <a:stretch>
            <a:fillRect/>
          </a:stretch>
        </p:blipFill>
        <p:spPr>
          <a:xfrm>
            <a:off x="4073400" y="2962800"/>
            <a:ext cx="3655800" cy="4265280"/>
          </a:xfrm>
          <a:prstGeom prst="rect">
            <a:avLst/>
          </a:prstGeom>
          <a:ln>
            <a:noFill/>
          </a:ln>
        </p:spPr>
      </p:pic>
      <p:sp>
        <p:nvSpPr>
          <p:cNvPr id="150"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51"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 </a:t>
            </a:r>
            <a:r>
              <a:rPr b="1" lang="de-DE" sz="3600">
                <a:solidFill>
                  <a:srgbClr val="c00000"/>
                </a:solidFill>
                <a:latin typeface="Arial"/>
                <a:ea typeface="Arial"/>
              </a:rPr>
              <a:t>AUTONOMIE-ENTWICKLUNG (1)</a:t>
            </a:r>
            <a:endParaRPr/>
          </a:p>
        </p:txBody>
      </p:sp>
      <p:sp>
        <p:nvSpPr>
          <p:cNvPr id="152" name="CustomShape 3"/>
          <p:cNvSpPr/>
          <p:nvPr/>
        </p:nvSpPr>
        <p:spPr>
          <a:xfrm>
            <a:off x="536040" y="2186280"/>
            <a:ext cx="11117520" cy="214128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Mit der Geburt, mit der Abnabelung und dem ersten Atemzug endet diese besondere Form der Symbiose. Ein </a:t>
            </a:r>
            <a:r>
              <a:rPr i="1" lang="de-DE" sz="2400">
                <a:solidFill>
                  <a:srgbClr val="8b8b8b"/>
                </a:solidFill>
                <a:latin typeface="Arial"/>
                <a:ea typeface="Arial"/>
              </a:rPr>
              <a:t>Grundbedürfnis des Kindes nach AUTONOMIE, </a:t>
            </a:r>
            <a:r>
              <a:rPr lang="de-DE" sz="2400">
                <a:solidFill>
                  <a:srgbClr val="8b8b8b"/>
                </a:solidFill>
                <a:latin typeface="Arial"/>
                <a:ea typeface="Arial"/>
              </a:rPr>
              <a:t>nach Abgrenzung und Selbst-Bestimmung führt über das erste „NEIN“ und die Trotzphase zur Ablösung in der Pubertät. </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3" name="Bild 4" descr=""/>
          <p:cNvPicPr/>
          <p:nvPr/>
        </p:nvPicPr>
        <p:blipFill>
          <a:blip r:embed="rId1"/>
          <a:stretch>
            <a:fillRect/>
          </a:stretch>
        </p:blipFill>
        <p:spPr>
          <a:xfrm>
            <a:off x="4267080" y="3016800"/>
            <a:ext cx="3655080" cy="4264560"/>
          </a:xfrm>
          <a:prstGeom prst="rect">
            <a:avLst/>
          </a:prstGeom>
          <a:ln>
            <a:noFill/>
          </a:ln>
        </p:spPr>
      </p:pic>
      <p:sp>
        <p:nvSpPr>
          <p:cNvPr id="154"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55"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 </a:t>
            </a:r>
            <a:r>
              <a:rPr b="1" lang="de-DE" sz="3600">
                <a:solidFill>
                  <a:srgbClr val="c00000"/>
                </a:solidFill>
                <a:latin typeface="Arial"/>
                <a:ea typeface="Arial"/>
              </a:rPr>
              <a:t>AUTONOMIE-ENTWICKLUNG (2)</a:t>
            </a:r>
            <a:endParaRPr/>
          </a:p>
        </p:txBody>
      </p:sp>
      <p:sp>
        <p:nvSpPr>
          <p:cNvPr id="156" name="CustomShape 3"/>
          <p:cNvSpPr/>
          <p:nvPr/>
        </p:nvSpPr>
        <p:spPr>
          <a:xfrm>
            <a:off x="536040" y="1946160"/>
            <a:ext cx="11117520" cy="214128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Eine Mutter, die selber „Nein“ sagen kann, versteht und unterstützt wohlwollend die Abgrenzungsbewegungen ihres Kindes.  Schrittweise lernt so das Kind, sich abzugrenzen </a:t>
            </a:r>
            <a:r>
              <a:rPr i="1" lang="de-DE" sz="2400">
                <a:solidFill>
                  <a:srgbClr val="8b8b8b"/>
                </a:solidFill>
                <a:latin typeface="Arial"/>
                <a:ea typeface="Arial"/>
              </a:rPr>
              <a:t>und</a:t>
            </a:r>
            <a:r>
              <a:rPr lang="de-DE" sz="2400">
                <a:solidFill>
                  <a:srgbClr val="8b8b8b"/>
                </a:solidFill>
                <a:latin typeface="Arial"/>
                <a:ea typeface="Arial"/>
              </a:rPr>
              <a:t> fremde Grenzen zu respektieren.</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58"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 </a:t>
            </a:r>
            <a:r>
              <a:rPr b="1" lang="de-DE" sz="3600">
                <a:solidFill>
                  <a:srgbClr val="c00000"/>
                </a:solidFill>
                <a:latin typeface="Arial"/>
                <a:ea typeface="Arial"/>
              </a:rPr>
              <a:t>STÖRUNG DER AUTONOMIE-ENTWICKLUNG (1)</a:t>
            </a:r>
            <a:endParaRPr/>
          </a:p>
        </p:txBody>
      </p:sp>
      <p:sp>
        <p:nvSpPr>
          <p:cNvPr id="159" name="CustomShape 3"/>
          <p:cNvSpPr/>
          <p:nvPr/>
        </p:nvSpPr>
        <p:spPr>
          <a:xfrm>
            <a:off x="536040" y="1972440"/>
            <a:ext cx="11117520" cy="32306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Die Autonomie-Entwicklung des Kindes ist störanfällig. Sie kann beeinträchtigt oder ganz blockiert werden durch frühe Erfahrungen von </a:t>
            </a:r>
            <a:endParaRPr/>
          </a:p>
          <a:p>
            <a:pPr>
              <a:lnSpc>
                <a:spcPct val="100000"/>
              </a:lnSpc>
            </a:pPr>
            <a:endParaRPr/>
          </a:p>
          <a:p>
            <a:pPr>
              <a:lnSpc>
                <a:spcPct val="100000"/>
              </a:lnSpc>
            </a:pPr>
            <a:r>
              <a:rPr lang="de-DE" sz="2400">
                <a:solidFill>
                  <a:srgbClr val="8b8b8b"/>
                </a:solidFill>
                <a:latin typeface="Arial"/>
                <a:ea typeface="Arial"/>
              </a:rPr>
              <a:t>1. </a:t>
            </a:r>
            <a:r>
              <a:rPr b="1" lang="de-DE" sz="2400">
                <a:solidFill>
                  <a:srgbClr val="8b8b8b"/>
                </a:solidFill>
                <a:latin typeface="Arial"/>
                <a:ea typeface="Arial"/>
              </a:rPr>
              <a:t>Verlust</a:t>
            </a:r>
            <a:r>
              <a:rPr lang="de-DE" sz="2400">
                <a:solidFill>
                  <a:srgbClr val="8b8b8b"/>
                </a:solidFill>
                <a:latin typeface="Arial"/>
                <a:ea typeface="Arial"/>
              </a:rPr>
              <a:t> oder von </a:t>
            </a:r>
            <a:r>
              <a:rPr lang="de-DE" sz="2400">
                <a:solidFill>
                  <a:srgbClr val="8b8b8b"/>
                </a:solidFill>
                <a:latin typeface="Arial"/>
                <a:ea typeface="Arial"/>
              </a:rPr>
              <a:t>	</a:t>
            </a:r>
            <a:endParaRPr/>
          </a:p>
          <a:p>
            <a:pPr>
              <a:lnSpc>
                <a:spcPct val="100000"/>
              </a:lnSpc>
            </a:pPr>
            <a:r>
              <a:rPr lang="de-DE" sz="2400">
                <a:solidFill>
                  <a:srgbClr val="8b8b8b"/>
                </a:solidFill>
                <a:latin typeface="Arial"/>
                <a:ea typeface="Arial"/>
              </a:rPr>
              <a:t>2.  </a:t>
            </a:r>
            <a:r>
              <a:rPr b="1" lang="de-DE" sz="2400">
                <a:solidFill>
                  <a:srgbClr val="8b8b8b"/>
                </a:solidFill>
                <a:latin typeface="Arial"/>
                <a:ea typeface="Arial"/>
              </a:rPr>
              <a:t>Gewalt</a:t>
            </a:r>
            <a:r>
              <a:rPr lang="de-DE" sz="2400">
                <a:solidFill>
                  <a:srgbClr val="8b8b8b"/>
                </a:solidFill>
                <a:latin typeface="Arial"/>
                <a:ea typeface="Arial"/>
              </a:rPr>
              <a:t>, oder durch die Prägung durch</a:t>
            </a:r>
            <a:endParaRPr/>
          </a:p>
          <a:p>
            <a:pPr>
              <a:lnSpc>
                <a:spcPct val="100000"/>
              </a:lnSpc>
            </a:pPr>
            <a:r>
              <a:rPr lang="de-DE" sz="2400">
                <a:solidFill>
                  <a:srgbClr val="8b8b8b"/>
                </a:solidFill>
                <a:latin typeface="Arial"/>
                <a:ea typeface="Arial"/>
              </a:rPr>
              <a:t>3. </a:t>
            </a:r>
            <a:r>
              <a:rPr b="1" lang="de-DE" sz="2400">
                <a:solidFill>
                  <a:srgbClr val="8b8b8b"/>
                </a:solidFill>
                <a:latin typeface="Arial"/>
                <a:ea typeface="Arial"/>
              </a:rPr>
              <a:t>traumatisierte Eltern</a:t>
            </a:r>
            <a:endParaRPr/>
          </a:p>
          <a:p>
            <a:pPr>
              <a:lnSpc>
                <a:spcPct val="100000"/>
              </a:lnSpc>
            </a:pPr>
            <a:endParaRPr/>
          </a:p>
          <a:p>
            <a:pPr>
              <a:lnSpc>
                <a:spcPct val="100000"/>
              </a:lnSpc>
            </a:pPr>
            <a:r>
              <a:rPr lang="de-DE" sz="2400">
                <a:solidFill>
                  <a:srgbClr val="8b8b8b"/>
                </a:solidFill>
                <a:latin typeface="Arial"/>
                <a:ea typeface="Arial"/>
              </a:rPr>
              <a:t>Diese Erfahrungen beeinflussen das Gespür für den eigenen Raum, den Kontakt zum eigenen Selbst und die Fähigkeit zur Abgrenzung. Sind diese nachhaltig gestört, so kommt es aus der Sicht der Systemischen Selbstintegration zur Herausbildungs ein </a:t>
            </a:r>
            <a:r>
              <a:rPr i="1" lang="de-DE" sz="2400">
                <a:solidFill>
                  <a:srgbClr val="8b8b8b"/>
                </a:solidFill>
                <a:latin typeface="Arial"/>
                <a:ea typeface="Arial"/>
              </a:rPr>
              <a:t>Symbiosemusters, </a:t>
            </a:r>
            <a:r>
              <a:rPr lang="de-DE" sz="2400">
                <a:solidFill>
                  <a:srgbClr val="8b8b8b"/>
                </a:solidFill>
                <a:latin typeface="Arial"/>
                <a:ea typeface="Arial"/>
              </a:rPr>
              <a:t>das auch im Erwachsenenalter noch andauert und alle Beziehungen beeinträchtigt.  Deshalb können diese Erfahrungen als (eine eigene Form von Traumata) unterschiedliche Formen von TRAUMA  verstanden werden. </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0" name="Bild 1" descr=""/>
          <p:cNvPicPr/>
          <p:nvPr/>
        </p:nvPicPr>
        <p:blipFill>
          <a:blip r:embed="rId1"/>
          <a:stretch>
            <a:fillRect/>
          </a:stretch>
        </p:blipFill>
        <p:spPr>
          <a:xfrm>
            <a:off x="4266720" y="3422520"/>
            <a:ext cx="3655800" cy="4265280"/>
          </a:xfrm>
          <a:prstGeom prst="rect">
            <a:avLst/>
          </a:prstGeom>
          <a:ln>
            <a:noFill/>
          </a:ln>
        </p:spPr>
      </p:pic>
      <p:sp>
        <p:nvSpPr>
          <p:cNvPr id="161"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62"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VERLUST-TRAUMA (1)</a:t>
            </a:r>
            <a:endParaRPr/>
          </a:p>
        </p:txBody>
      </p:sp>
      <p:sp>
        <p:nvSpPr>
          <p:cNvPr id="163" name="CustomShape 3"/>
          <p:cNvSpPr/>
          <p:nvPr/>
        </p:nvSpPr>
        <p:spPr>
          <a:xfrm>
            <a:off x="536040" y="2186280"/>
            <a:ext cx="11117520" cy="32306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Ein Kind ist zunächst identifiziert mit einem nahen Angehörigen (Bezugsperson, Geschwister). Wenn es von diesem Angehörigen getrennt wird, bevor es gelernt hat sich abzugrenzen (Pubertät), dann neigt es dazu, weiter mit diesem Angehörigen identifiziert zu bleiben. Das blockiert seine Abgrenzungsfähigkeit gegenüber der Bezugsperson, aber auch gegenüber anderen. </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65"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VERLUST-TRAUMA (2)</a:t>
            </a:r>
            <a:endParaRPr/>
          </a:p>
        </p:txBody>
      </p:sp>
      <p:sp>
        <p:nvSpPr>
          <p:cNvPr id="166" name="CustomShape 3"/>
          <p:cNvSpPr/>
          <p:nvPr/>
        </p:nvSpPr>
        <p:spPr>
          <a:xfrm>
            <a:off x="536040" y="2186280"/>
            <a:ext cx="11117520" cy="405072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Das Kind kann sich vor der Pubertät von einer verlorenen Person nicht verabschieden. Hypothese: Es kann das mit dieser Person Erlebte noch nicht einem eigenen SELBST zuordnen. Um bei Verlust der Person nicht auch das </a:t>
            </a:r>
            <a:r>
              <a:rPr i="1" lang="de-DE" sz="2400">
                <a:solidFill>
                  <a:srgbClr val="8b8b8b"/>
                </a:solidFill>
                <a:latin typeface="Arial"/>
                <a:ea typeface="Arial"/>
              </a:rPr>
              <a:t>gemeinsam Erlebte</a:t>
            </a:r>
            <a:r>
              <a:rPr lang="de-DE" sz="2400">
                <a:solidFill>
                  <a:srgbClr val="8b8b8b"/>
                </a:solidFill>
                <a:latin typeface="Arial"/>
                <a:ea typeface="Arial"/>
              </a:rPr>
              <a:t> zu verlieren, hält es diese Person als INTROJEKT im eigenen Raum fest (Überlebensstrategie). Das Introjekt beeinträchtigt jedoch die sichere Unterscheidung zwischen Eigenem und Fremden. Es blockiert  die Abgrenzung, auch zu anderen Personen --  da dies zu einem Verlust des Introjektes führen würde, verbunden mit Gefühlen des Verlassenwerdens Gefühlen von Schuld oder Verrat.  Das wirkt – unbewußt und lebenslang – wie ein Verbot, wie eine emotionale Konditionierung: es blockiert den entsprechenden Abgrenzungs-Impuls –    </a:t>
            </a:r>
            <a:r>
              <a:rPr i="1" lang="de-DE" sz="2400">
                <a:solidFill>
                  <a:srgbClr val="8b8b8b"/>
                </a:solidFill>
                <a:latin typeface="Arial"/>
                <a:ea typeface="Arial"/>
              </a:rPr>
              <a:t>noch bevor er bewußt wird.</a:t>
            </a:r>
            <a:r>
              <a:rPr lang="de-DE" sz="2400">
                <a:solidFill>
                  <a:srgbClr val="8b8b8b"/>
                </a:solidFill>
                <a:latin typeface="Arial"/>
                <a:ea typeface="Arial"/>
              </a:rPr>
              <a:t> </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7" name="Bild 4" descr=""/>
          <p:cNvPicPr/>
          <p:nvPr/>
        </p:nvPicPr>
        <p:blipFill>
          <a:blip r:embed="rId1"/>
          <a:stretch>
            <a:fillRect/>
          </a:stretch>
        </p:blipFill>
        <p:spPr>
          <a:xfrm>
            <a:off x="4152960" y="3285720"/>
            <a:ext cx="3655080" cy="4264560"/>
          </a:xfrm>
          <a:prstGeom prst="rect">
            <a:avLst/>
          </a:prstGeom>
          <a:ln>
            <a:noFill/>
          </a:ln>
        </p:spPr>
      </p:pic>
      <p:sp>
        <p:nvSpPr>
          <p:cNvPr id="168"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69"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GEWALT-TRAUMA</a:t>
            </a:r>
            <a:endParaRPr/>
          </a:p>
        </p:txBody>
      </p:sp>
      <p:sp>
        <p:nvSpPr>
          <p:cNvPr id="170" name="CustomShape 3"/>
          <p:cNvSpPr/>
          <p:nvPr/>
        </p:nvSpPr>
        <p:spPr>
          <a:xfrm>
            <a:off x="536040" y="2186280"/>
            <a:ext cx="11117520" cy="32306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Das Erleben seelischer oder körperlicher Gewalt beeinträchtigt direkt die Fähigkeit zur Abgrenzung (Abgrenzungsverbot). </a:t>
            </a:r>
            <a:endParaRPr/>
          </a:p>
          <a:p>
            <a:pPr>
              <a:lnSpc>
                <a:spcPct val="100000"/>
              </a:lnSpc>
            </a:pPr>
            <a:r>
              <a:rPr lang="de-DE" sz="2400">
                <a:solidFill>
                  <a:srgbClr val="8b8b8b"/>
                </a:solidFill>
                <a:latin typeface="Arial"/>
                <a:ea typeface="Arial"/>
              </a:rPr>
              <a:t>Zusätzlich kommt es regelmässig zu einer „Identifikation“ mit dem Aggressor. Der Aggressor als INTROJEKT verhindert ebenfalls die Abgrenzung  und Selbst-Verbindung. Es kommt zu einer bisweilen extremen Abspaltung eigener Selbst-Anteile.</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72"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TRAUMATISIERTE ELTERN </a:t>
            </a:r>
            <a:endParaRPr/>
          </a:p>
          <a:p>
            <a:pPr algn="ctr">
              <a:lnSpc>
                <a:spcPct val="100000"/>
              </a:lnSpc>
            </a:pPr>
            <a:endParaRPr/>
          </a:p>
        </p:txBody>
      </p:sp>
      <p:sp>
        <p:nvSpPr>
          <p:cNvPr id="173" name="CustomShape 3"/>
          <p:cNvSpPr/>
          <p:nvPr/>
        </p:nvSpPr>
        <p:spPr>
          <a:xfrm>
            <a:off x="536040" y="2186280"/>
            <a:ext cx="11117520" cy="32306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Eltern, die durch eigene Verluste traumatisiert sind, erwarten – unbewußt – vom Kind, daß es ihnen das Fehlende ersetzt („Projektionen“), und fühlen sich durch dessen Autonomie-Bedürfnis bedroht, reagieren darauf mit Liebes-Entzug oder Ablehnung.</a:t>
            </a:r>
            <a:endParaRPr/>
          </a:p>
          <a:p>
            <a:pPr>
              <a:lnSpc>
                <a:spcPct val="100000"/>
              </a:lnSpc>
            </a:pPr>
            <a:r>
              <a:rPr lang="de-DE" sz="2400">
                <a:solidFill>
                  <a:srgbClr val="8b8b8b"/>
                </a:solidFill>
                <a:latin typeface="Arial"/>
                <a:ea typeface="Arial"/>
              </a:rPr>
              <a:t>Das Kind – um zu überleben – unterdrückt seine eigenen Autonomie-Bedürfnisse, und identifiziert sich mit den Bedürfnissen der Eltern („falsches Selbst“). Es orientiert sich mehr nach dem Elternteil als nach seinem SELBST. So wird dieser Elternteil zum INTROJEKT.</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4" name="Bild 3" descr=""/>
          <p:cNvPicPr/>
          <p:nvPr/>
        </p:nvPicPr>
        <p:blipFill>
          <a:blip r:embed="rId1"/>
          <a:stretch>
            <a:fillRect/>
          </a:stretch>
        </p:blipFill>
        <p:spPr>
          <a:xfrm>
            <a:off x="4267080" y="1047600"/>
            <a:ext cx="3655080" cy="4264560"/>
          </a:xfrm>
          <a:prstGeom prst="rect">
            <a:avLst/>
          </a:prstGeom>
          <a:ln>
            <a:noFill/>
          </a:ln>
        </p:spPr>
      </p:pic>
      <p:sp>
        <p:nvSpPr>
          <p:cNvPr id="175"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76" name="CustomShape 2"/>
          <p:cNvSpPr/>
          <p:nvPr/>
        </p:nvSpPr>
        <p:spPr>
          <a:xfrm>
            <a:off x="495720" y="5315040"/>
            <a:ext cx="10989000" cy="114048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Kind übernimmt Rollen im Raum des Elternteils: verlorenen Elternteil (1), nicht präsenten Partner (2), dessen Selbst (3) </a:t>
            </a:r>
            <a:endParaRPr/>
          </a:p>
        </p:txBody>
      </p:sp>
      <p:sp>
        <p:nvSpPr>
          <p:cNvPr id="177" name="CustomShape 3"/>
          <p:cNvSpPr/>
          <p:nvPr/>
        </p:nvSpPr>
        <p:spPr>
          <a:xfrm>
            <a:off x="495720" y="1217880"/>
            <a:ext cx="5351400" cy="1320840"/>
          </a:xfrm>
          <a:prstGeom prst="rect">
            <a:avLst/>
          </a:prstGeom>
          <a:noFill/>
          <a:ln>
            <a:noFill/>
          </a:ln>
        </p:spPr>
      </p:sp>
      <p:pic>
        <p:nvPicPr>
          <p:cNvPr id="178" name="Bild 4" descr=""/>
          <p:cNvPicPr/>
          <p:nvPr/>
        </p:nvPicPr>
        <p:blipFill>
          <a:blip r:embed="rId2"/>
          <a:stretch>
            <a:fillRect/>
          </a:stretch>
        </p:blipFill>
        <p:spPr>
          <a:xfrm>
            <a:off x="4267080" y="1047600"/>
            <a:ext cx="3655080" cy="426456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80" name="CustomShape 2"/>
          <p:cNvSpPr/>
          <p:nvPr/>
        </p:nvSpPr>
        <p:spPr>
          <a:xfrm>
            <a:off x="495720" y="5315040"/>
            <a:ext cx="10989000" cy="114048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und gibt ihm einen Platz im eigenen Raum (Introjekt)</a:t>
            </a:r>
            <a:endParaRPr/>
          </a:p>
        </p:txBody>
      </p:sp>
      <p:sp>
        <p:nvSpPr>
          <p:cNvPr id="181" name="CustomShape 3"/>
          <p:cNvSpPr/>
          <p:nvPr/>
        </p:nvSpPr>
        <p:spPr>
          <a:xfrm>
            <a:off x="495720" y="1217880"/>
            <a:ext cx="5351400" cy="1320840"/>
          </a:xfrm>
          <a:prstGeom prst="rect">
            <a:avLst/>
          </a:prstGeom>
          <a:noFill/>
          <a:ln>
            <a:noFill/>
          </a:ln>
        </p:spPr>
      </p:sp>
      <p:pic>
        <p:nvPicPr>
          <p:cNvPr id="182" name="Bild 5" descr=""/>
          <p:cNvPicPr/>
          <p:nvPr/>
        </p:nvPicPr>
        <p:blipFill>
          <a:blip r:embed="rId1"/>
          <a:stretch>
            <a:fillRect/>
          </a:stretch>
        </p:blipFill>
        <p:spPr>
          <a:xfrm>
            <a:off x="4267080" y="1047600"/>
            <a:ext cx="3655080" cy="426456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6" name="Bild 7" descr=""/>
          <p:cNvPicPr/>
          <p:nvPr/>
        </p:nvPicPr>
        <p:blipFill>
          <a:blip r:embed="rId1"/>
          <a:stretch>
            <a:fillRect/>
          </a:stretch>
        </p:blipFill>
        <p:spPr>
          <a:xfrm>
            <a:off x="4267080" y="3083760"/>
            <a:ext cx="3656520" cy="4266000"/>
          </a:xfrm>
          <a:prstGeom prst="rect">
            <a:avLst/>
          </a:prstGeom>
          <a:ln>
            <a:noFill/>
          </a:ln>
        </p:spPr>
      </p:pic>
      <p:sp>
        <p:nvSpPr>
          <p:cNvPr id="117"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000">
                <a:solidFill>
                  <a:srgbClr val="808080"/>
                </a:solidFill>
                <a:latin typeface="Arial"/>
                <a:ea typeface="Arial"/>
              </a:rPr>
              <a:t>SYSTEMISCHE SELBSTINTEGRATION</a:t>
            </a:r>
            <a:endParaRPr/>
          </a:p>
        </p:txBody>
      </p:sp>
      <p:sp>
        <p:nvSpPr>
          <p:cNvPr id="118"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AUTO-NOMIE,</a:t>
            </a:r>
            <a:endParaRPr/>
          </a:p>
        </p:txBody>
      </p:sp>
      <p:sp>
        <p:nvSpPr>
          <p:cNvPr id="119" name="CustomShape 3"/>
          <p:cNvSpPr/>
          <p:nvPr/>
        </p:nvSpPr>
        <p:spPr>
          <a:xfrm>
            <a:off x="536040" y="2186280"/>
            <a:ext cx="11117520" cy="44222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die Fähigkeit des Erwachsenen, sein Leben SELBST-bestimmt zu leben, auch bei unerwarteten Herausforderungen und Enttäuschungen, erfordert die sichere Unterscheidung zwischen „ICH“ und „DU“. </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CustomShape 1"/>
          <p:cNvSpPr/>
          <p:nvPr/>
        </p:nvSpPr>
        <p:spPr>
          <a:xfrm>
            <a:off x="4798080" y="1663200"/>
            <a:ext cx="2666880" cy="60156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Introjekt</a:t>
            </a:r>
            <a:endParaRPr/>
          </a:p>
        </p:txBody>
      </p:sp>
      <p:sp>
        <p:nvSpPr>
          <p:cNvPr id="184" name="CustomShape 2"/>
          <p:cNvSpPr/>
          <p:nvPr/>
        </p:nvSpPr>
        <p:spPr>
          <a:xfrm>
            <a:off x="609480" y="273600"/>
            <a:ext cx="10971360" cy="1143720"/>
          </a:xfrm>
          <a:prstGeom prst="rect">
            <a:avLst/>
          </a:prstGeom>
          <a:noFill/>
          <a:ln>
            <a:noFill/>
          </a:ln>
        </p:spPr>
        <p:txBody>
          <a:bodyPr lIns="0" rIns="0" tIns="0" bIns="0" anchor="ctr"/>
          <a:p>
            <a:pPr>
              <a:lnSpc>
                <a:spcPct val="100000"/>
              </a:lnSpc>
            </a:pPr>
            <a:r>
              <a:rPr lang="de-DE" sz="3300">
                <a:solidFill>
                  <a:srgbClr val="808080"/>
                </a:solidFill>
                <a:latin typeface="Arial"/>
                <a:ea typeface="Arial"/>
              </a:rPr>
              <a:t>            </a:t>
            </a:r>
            <a:r>
              <a:rPr lang="de-DE" sz="3300">
                <a:solidFill>
                  <a:srgbClr val="808080"/>
                </a:solidFill>
                <a:latin typeface="Arial"/>
                <a:ea typeface="Arial"/>
              </a:rPr>
              <a:t>SYSTEMISCHE SELBSTINTEGRATION</a:t>
            </a:r>
            <a:endParaRPr/>
          </a:p>
        </p:txBody>
      </p:sp>
      <p:sp>
        <p:nvSpPr>
          <p:cNvPr id="185" name="CustomShape 3"/>
          <p:cNvSpPr/>
          <p:nvPr/>
        </p:nvSpPr>
        <p:spPr>
          <a:xfrm>
            <a:off x="609480" y="1604520"/>
            <a:ext cx="10971360" cy="1895760"/>
          </a:xfrm>
          <a:prstGeom prst="rect">
            <a:avLst/>
          </a:prstGeom>
          <a:noFill/>
          <a:ln>
            <a:noFill/>
          </a:ln>
        </p:spPr>
      </p:sp>
      <p:sp>
        <p:nvSpPr>
          <p:cNvPr id="186" name="CustomShape 4"/>
          <p:cNvSpPr/>
          <p:nvPr/>
        </p:nvSpPr>
        <p:spPr>
          <a:xfrm>
            <a:off x="609480" y="3744000"/>
            <a:ext cx="10971360" cy="1895760"/>
          </a:xfrm>
          <a:prstGeom prst="rect">
            <a:avLst/>
          </a:prstGeom>
          <a:noFill/>
          <a:ln>
            <a:noFill/>
          </a:ln>
        </p:spPr>
      </p:sp>
      <p:sp>
        <p:nvSpPr>
          <p:cNvPr id="187" name="CustomShape 5"/>
          <p:cNvSpPr/>
          <p:nvPr/>
        </p:nvSpPr>
        <p:spPr>
          <a:xfrm>
            <a:off x="609480" y="2452680"/>
            <a:ext cx="10535040" cy="3850920"/>
          </a:xfrm>
          <a:prstGeom prst="rect">
            <a:avLst/>
          </a:prstGeom>
          <a:noFill/>
          <a:ln>
            <a:noFill/>
          </a:ln>
        </p:spPr>
        <p:txBody>
          <a:bodyPr lIns="90000" rIns="90000" tIns="45000" bIns="45000"/>
          <a:p>
            <a:pPr>
              <a:lnSpc>
                <a:spcPct val="100000"/>
              </a:lnSpc>
            </a:pPr>
            <a:r>
              <a:rPr lang="de-DE" sz="2400">
                <a:solidFill>
                  <a:srgbClr val="808080"/>
                </a:solidFill>
                <a:latin typeface="Arial"/>
                <a:ea typeface="DejaVu Sans"/>
              </a:rPr>
              <a:t>Das Introjekt verdrängt das Selbst von seinem Platz und übernimmt dessen Platz, erschwert die Unterscheidung von Selbst/Nicht-Selbst, und damit</a:t>
            </a:r>
            <a:endParaRPr/>
          </a:p>
          <a:p>
            <a:pPr>
              <a:lnSpc>
                <a:spcPct val="100000"/>
              </a:lnSpc>
            </a:pPr>
            <a:r>
              <a:rPr lang="de-DE" sz="2400">
                <a:solidFill>
                  <a:srgbClr val="808080"/>
                </a:solidFill>
                <a:latin typeface="Arial"/>
                <a:ea typeface="DejaVu Sans"/>
              </a:rPr>
              <a:t>die Abgrenzung gegenüber dem Nicht-Selbst.</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89"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DAS SYMBIOSEMUSTER (1) </a:t>
            </a:r>
            <a:endParaRPr/>
          </a:p>
        </p:txBody>
      </p:sp>
      <p:sp>
        <p:nvSpPr>
          <p:cNvPr id="190" name="CustomShape 3"/>
          <p:cNvSpPr/>
          <p:nvPr/>
        </p:nvSpPr>
        <p:spPr>
          <a:xfrm>
            <a:off x="536040" y="1192680"/>
            <a:ext cx="11117520" cy="3917880"/>
          </a:xfrm>
          <a:prstGeom prst="rect">
            <a:avLst/>
          </a:prstGeom>
          <a:noFill/>
          <a:ln>
            <a:noFill/>
          </a:ln>
        </p:spPr>
        <p:txBody>
          <a:bodyPr lIns="90000" rIns="90000" tIns="45000" bIns="45000"/>
          <a:p>
            <a:pPr>
              <a:lnSpc>
                <a:spcPct val="100000"/>
              </a:lnSpc>
            </a:pPr>
            <a:endParaRPr/>
          </a:p>
          <a:p>
            <a:pPr>
              <a:lnSpc>
                <a:spcPct val="100000"/>
              </a:lnSpc>
            </a:pPr>
            <a:r>
              <a:rPr lang="de-DE" sz="2400">
                <a:solidFill>
                  <a:srgbClr val="808080"/>
                </a:solidFill>
                <a:latin typeface="Arial"/>
                <a:ea typeface="Arial"/>
              </a:rPr>
              <a:t>Diese Taumata führen – einzeln, aber häufig auch kombiniert  –  zu einem S</a:t>
            </a:r>
            <a:r>
              <a:rPr i="1" lang="de-DE" sz="2400">
                <a:solidFill>
                  <a:srgbClr val="808080"/>
                </a:solidFill>
                <a:latin typeface="Arial"/>
                <a:ea typeface="Arial"/>
              </a:rPr>
              <a:t>ymbiosemuster. </a:t>
            </a:r>
            <a:endParaRPr/>
          </a:p>
          <a:p>
            <a:pPr>
              <a:lnSpc>
                <a:spcPct val="100000"/>
              </a:lnSpc>
            </a:pPr>
            <a:r>
              <a:rPr lang="de-DE" sz="2400">
                <a:solidFill>
                  <a:srgbClr val="808080"/>
                </a:solidFill>
                <a:latin typeface="Arial"/>
                <a:ea typeface="Arial"/>
              </a:rPr>
              <a:t>Hierbei ist das Gespür für den eigenen seelischen Raum, der Kontakt zum eigenen Selbst und die Fähigkeit zum aktiven Schutz des eigenen Raumes gehemmt oder gestört. </a:t>
            </a:r>
            <a:endParaRPr/>
          </a:p>
          <a:p>
            <a:pPr algn="just">
              <a:lnSpc>
                <a:spcPct val="100000"/>
              </a:lnSpc>
            </a:pPr>
            <a:endParaRPr/>
          </a:p>
          <a:p>
            <a:pPr algn="just">
              <a:lnSpc>
                <a:spcPct val="100000"/>
              </a:lnSpc>
            </a:pPr>
            <a:r>
              <a:rPr lang="de-DE" sz="2400">
                <a:solidFill>
                  <a:srgbClr val="808080"/>
                </a:solidFill>
                <a:latin typeface="Arial"/>
                <a:ea typeface="DejaVu Sans"/>
              </a:rPr>
              <a:t>RAUM – Durch mangelnde Grenzen zwischen dem „eigenen Raum“ und „fremden Räumen“ kann die betroffene Person nicht sicher unterscheiden zwischen „Ich“ und „Du“, zwischen dem eigenen  – und dem fremden Zuständigkeitsbereich. Sie neigt daher dazu, im fremden Raum Rollen zu übernehmen, bzw. dem Gegenüber im eigenen Raum eine Rolle zu zu schreiben. Das ist verbunden mit einem enormen Verlust an Energie und einem unterschiedlichen Grad der Verwirrung.</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92"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DAS SYMBIOSEMUSTER (2) </a:t>
            </a:r>
            <a:endParaRPr/>
          </a:p>
        </p:txBody>
      </p:sp>
      <p:sp>
        <p:nvSpPr>
          <p:cNvPr id="193" name="CustomShape 3"/>
          <p:cNvSpPr/>
          <p:nvPr/>
        </p:nvSpPr>
        <p:spPr>
          <a:xfrm>
            <a:off x="536040" y="1192680"/>
            <a:ext cx="11117520" cy="3917880"/>
          </a:xfrm>
          <a:prstGeom prst="rect">
            <a:avLst/>
          </a:prstGeom>
          <a:noFill/>
          <a:ln>
            <a:noFill/>
          </a:ln>
        </p:spPr>
        <p:txBody>
          <a:bodyPr lIns="90000" rIns="90000" tIns="45000" bIns="45000"/>
          <a:p>
            <a:pPr>
              <a:lnSpc>
                <a:spcPct val="100000"/>
              </a:lnSpc>
            </a:pPr>
            <a:endParaRPr/>
          </a:p>
          <a:p>
            <a:pPr>
              <a:lnSpc>
                <a:spcPct val="100000"/>
              </a:lnSpc>
            </a:pPr>
            <a:r>
              <a:rPr lang="de-DE" sz="2400">
                <a:solidFill>
                  <a:srgbClr val="808080"/>
                </a:solidFill>
                <a:latin typeface="Arial"/>
                <a:ea typeface="DejaVu Sans"/>
              </a:rPr>
              <a:t>SELBST – Diese Verwirrung stört die Fähigkeit der Betroffenen, klar zwischen der eigenen – und der fremden Identität unterscheiden zu können. Sie entfremden sich von ihrem eigenen Selbst – ihren tiefen Bedürfnissen und Überzeugungen – und orientieren sich mehr an den Bedürfnissen und Überzeugungen anderen Personen, die sie wie ein Introjekt verinnerlichen.</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95"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DAS SYMBIOSEMUSTER (3) </a:t>
            </a:r>
            <a:endParaRPr/>
          </a:p>
        </p:txBody>
      </p:sp>
      <p:sp>
        <p:nvSpPr>
          <p:cNvPr id="196" name="CustomShape 3"/>
          <p:cNvSpPr/>
          <p:nvPr/>
        </p:nvSpPr>
        <p:spPr>
          <a:xfrm>
            <a:off x="536040" y="1192680"/>
            <a:ext cx="11117520" cy="3917880"/>
          </a:xfrm>
          <a:prstGeom prst="rect">
            <a:avLst/>
          </a:prstGeom>
          <a:noFill/>
          <a:ln>
            <a:noFill/>
          </a:ln>
        </p:spPr>
        <p:txBody>
          <a:bodyPr lIns="90000" rIns="90000" tIns="45000" bIns="45000"/>
          <a:p>
            <a:pPr>
              <a:lnSpc>
                <a:spcPct val="100000"/>
              </a:lnSpc>
            </a:pPr>
            <a:endParaRPr/>
          </a:p>
          <a:p>
            <a:pPr>
              <a:lnSpc>
                <a:spcPct val="100000"/>
              </a:lnSpc>
            </a:pPr>
            <a:r>
              <a:rPr lang="de-DE" sz="2400">
                <a:solidFill>
                  <a:srgbClr val="808080"/>
                </a:solidFill>
                <a:latin typeface="Arial"/>
                <a:ea typeface="DejaVu Sans"/>
              </a:rPr>
              <a:t>ABGRENZUNG – Durch das Fehlen klarer Grenzen zwischen dem „Eigenen“ und dem „Fremden“ kann sich das natürliche Aggressionspotential der Betroffenen nicht entfalten. Es fehlt ein gesunder Kanal, durch den die Aggression Identitätsstiftend und –erhaltend wirken kann. Das natürliche Aggressionspotential wird von der bewussten Identität der Betroffenen  abgespalten und sucht sich andere Kanäle: Selbst- und Fremdschädigung.</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7" name="Bild 5" descr=""/>
          <p:cNvPicPr/>
          <p:nvPr/>
        </p:nvPicPr>
        <p:blipFill>
          <a:blip r:embed="rId1"/>
          <a:stretch>
            <a:fillRect/>
          </a:stretch>
        </p:blipFill>
        <p:spPr>
          <a:xfrm>
            <a:off x="2974320" y="147240"/>
            <a:ext cx="6240960" cy="7281360"/>
          </a:xfrm>
          <a:prstGeom prst="rect">
            <a:avLst/>
          </a:prstGeom>
          <a:ln>
            <a:noFill/>
          </a:ln>
        </p:spPr>
      </p:pic>
      <p:sp>
        <p:nvSpPr>
          <p:cNvPr id="198"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99"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DIE SYMBIOTISCHE BEZIEHUNG (1)</a:t>
            </a:r>
            <a:endParaRPr/>
          </a:p>
          <a:p>
            <a:pPr algn="ctr">
              <a:lnSpc>
                <a:spcPct val="100000"/>
              </a:lnSpc>
            </a:pP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201"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DIE SYMBIOTISCHE BEZIEHUNG (2)</a:t>
            </a:r>
            <a:endParaRPr/>
          </a:p>
          <a:p>
            <a:pPr algn="ctr">
              <a:lnSpc>
                <a:spcPct val="100000"/>
              </a:lnSpc>
            </a:pPr>
            <a:endParaRPr/>
          </a:p>
        </p:txBody>
      </p:sp>
      <p:sp>
        <p:nvSpPr>
          <p:cNvPr id="202" name="CustomShape 3"/>
          <p:cNvSpPr/>
          <p:nvPr/>
        </p:nvSpPr>
        <p:spPr>
          <a:xfrm>
            <a:off x="536040" y="2186280"/>
            <a:ext cx="11117520" cy="392832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Ohne Grenze spürt A mehr die Bedürfnisse von B, als die eigenen. A orientiert sich danach –</a:t>
            </a:r>
            <a:r>
              <a:rPr i="1" lang="de-DE" sz="2400">
                <a:solidFill>
                  <a:srgbClr val="8b8b8b"/>
                </a:solidFill>
                <a:latin typeface="Arial"/>
                <a:ea typeface="Arial"/>
              </a:rPr>
              <a:t> </a:t>
            </a:r>
            <a:r>
              <a:rPr lang="de-DE" sz="2400">
                <a:solidFill>
                  <a:srgbClr val="8b8b8b"/>
                </a:solidFill>
                <a:latin typeface="Arial"/>
                <a:ea typeface="Arial"/>
              </a:rPr>
              <a:t>und hält das für „Liebe“. Dieselbe „Liebe“ erwartet er von B. Aber diese „Liebe“ ist gegenseitige Abhängigkeit, also das Gegenteil von Autonomie. B WIRD FÜR A ZUM INTROJEKT, UND UMGEKEHRT! So entsteht eine </a:t>
            </a:r>
            <a:r>
              <a:rPr i="1" lang="de-DE" sz="2400">
                <a:solidFill>
                  <a:srgbClr val="8b8b8b"/>
                </a:solidFill>
                <a:latin typeface="Arial"/>
                <a:ea typeface="Arial"/>
              </a:rPr>
              <a:t>Bindung durch GEGENSEITIGE Abhängigkeit.</a:t>
            </a:r>
            <a:r>
              <a:rPr lang="de-DE" sz="2400">
                <a:solidFill>
                  <a:srgbClr val="8b8b8b"/>
                </a:solidFill>
                <a:latin typeface="Arial"/>
                <a:ea typeface="Arial"/>
              </a:rPr>
              <a:t> Abhängigkeit macht Wut. Wohin mit der Wut? Den anderen will man nicht verletzen oder verlieren, also richtet sich die Wut zunächst gegen sich selbst: Schuldgefühle,  Depression, Krankheit, später auch gegen den andere: seelische und körperliche Verletzungen.</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3" name="Bild 5" descr=""/>
          <p:cNvPicPr/>
          <p:nvPr/>
        </p:nvPicPr>
        <p:blipFill>
          <a:blip r:embed="rId1"/>
          <a:stretch>
            <a:fillRect/>
          </a:stretch>
        </p:blipFill>
        <p:spPr>
          <a:xfrm>
            <a:off x="3214800" y="425520"/>
            <a:ext cx="5755320" cy="6715080"/>
          </a:xfrm>
          <a:prstGeom prst="rect">
            <a:avLst/>
          </a:prstGeom>
          <a:ln>
            <a:noFill/>
          </a:ln>
        </p:spPr>
      </p:pic>
      <p:sp>
        <p:nvSpPr>
          <p:cNvPr id="204"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205"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DIE ERWACHSENE, AUTONOME BEZIEHUNG (1)</a:t>
            </a:r>
            <a:endParaRPr/>
          </a:p>
          <a:p>
            <a:pPr algn="ctr">
              <a:lnSpc>
                <a:spcPct val="100000"/>
              </a:lnSpc>
            </a:pP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207"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DIE ERWACHSENE, AUTONOME BEZIEHUNG (2)</a:t>
            </a:r>
            <a:endParaRPr/>
          </a:p>
          <a:p>
            <a:pPr algn="ctr">
              <a:lnSpc>
                <a:spcPct val="100000"/>
              </a:lnSpc>
            </a:pPr>
            <a:endParaRPr/>
          </a:p>
        </p:txBody>
      </p:sp>
      <p:sp>
        <p:nvSpPr>
          <p:cNvPr id="208" name="CustomShape 3"/>
          <p:cNvSpPr/>
          <p:nvPr/>
        </p:nvSpPr>
        <p:spPr>
          <a:xfrm>
            <a:off x="536040" y="2186280"/>
            <a:ext cx="11117520" cy="392832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Wenn es A gelingt, sich abzugrenzen und sein eigenes SELBST zu entwickeln, dann kann er selbstbestimmt leben, und er kann sich zeigen als der, der er ist – unabhängig davon, ob ihn B deshalb mag. Das macht A echt, authentisch und daher </a:t>
            </a:r>
            <a:r>
              <a:rPr i="1" lang="de-DE" sz="2400">
                <a:solidFill>
                  <a:srgbClr val="8b8b8b"/>
                </a:solidFill>
                <a:latin typeface="Arial"/>
                <a:ea typeface="Arial"/>
              </a:rPr>
              <a:t>anziehend!</a:t>
            </a:r>
            <a:r>
              <a:rPr lang="de-DE" sz="2400">
                <a:solidFill>
                  <a:srgbClr val="8b8b8b"/>
                </a:solidFill>
                <a:latin typeface="Arial"/>
                <a:ea typeface="Arial"/>
              </a:rPr>
              <a:t> Wenn er auf ein ebenso autonomes B trifft, dann kann eine gegenseitige </a:t>
            </a:r>
            <a:r>
              <a:rPr i="1" lang="de-DE" sz="2400">
                <a:solidFill>
                  <a:srgbClr val="8b8b8b"/>
                </a:solidFill>
                <a:latin typeface="Arial"/>
                <a:ea typeface="Arial"/>
              </a:rPr>
              <a:t>Anziehung</a:t>
            </a:r>
            <a:r>
              <a:rPr lang="de-DE" sz="2400">
                <a:solidFill>
                  <a:srgbClr val="8b8b8b"/>
                </a:solidFill>
                <a:latin typeface="Arial"/>
                <a:ea typeface="Arial"/>
              </a:rPr>
              <a:t> entstehen. Diese </a:t>
            </a:r>
            <a:r>
              <a:rPr i="1" lang="de-DE" sz="2400">
                <a:solidFill>
                  <a:srgbClr val="8b8b8b"/>
                </a:solidFill>
                <a:latin typeface="Arial"/>
                <a:ea typeface="Arial"/>
              </a:rPr>
              <a:t>Bindung durch Anziehung </a:t>
            </a:r>
            <a:r>
              <a:rPr lang="de-DE" sz="2400">
                <a:solidFill>
                  <a:srgbClr val="8b8b8b"/>
                </a:solidFill>
                <a:latin typeface="Arial"/>
                <a:ea typeface="Arial"/>
              </a:rPr>
              <a:t>hat eine andere Qualität als die symbiotische Bindung durch Abhängigkeit. </a:t>
            </a: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210"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DER AUTONOMIE-FRAGEBOGEN </a:t>
            </a:r>
            <a:endParaRPr/>
          </a:p>
          <a:p>
            <a:pPr algn="ctr">
              <a:lnSpc>
                <a:spcPct val="100000"/>
              </a:lnSpc>
            </a:pPr>
            <a:endParaRPr/>
          </a:p>
        </p:txBody>
      </p:sp>
      <p:sp>
        <p:nvSpPr>
          <p:cNvPr id="211" name="CustomShape 3"/>
          <p:cNvSpPr/>
          <p:nvPr/>
        </p:nvSpPr>
        <p:spPr>
          <a:xfrm>
            <a:off x="536040" y="1645560"/>
            <a:ext cx="11117520" cy="421200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Das Symbiosemuster geht einher mit einer  Einschränkung der drei Autonomie-Aspekte und der Entwicklung entsprechender kompensatorischer Symbiose-Aspekte: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de-DE" sz="2400">
                <a:solidFill>
                  <a:srgbClr val="8b8b8b"/>
                </a:solidFill>
                <a:latin typeface="Arial"/>
                <a:ea typeface="Arial"/>
              </a:rPr>
              <a:t>Durch einen Fragebogen kann die Ausprägung der Aspekte A-F „gemessen“ und in einem Diagramm grafisch dargestellt werden.</a:t>
            </a:r>
            <a:endParaRPr/>
          </a:p>
        </p:txBody>
      </p:sp>
      <p:graphicFrame>
        <p:nvGraphicFramePr>
          <p:cNvPr id="212" name="Table 4"/>
          <p:cNvGraphicFramePr/>
          <p:nvPr/>
        </p:nvGraphicFramePr>
        <p:xfrm>
          <a:off x="1106640" y="3096360"/>
          <a:ext cx="10045080" cy="1737000"/>
        </p:xfrm>
        <a:graphic>
          <a:graphicData uri="http://schemas.openxmlformats.org/drawingml/2006/table">
            <a:tbl>
              <a:tblPr/>
              <a:tblGrid>
                <a:gridCol w="3348720"/>
                <a:gridCol w="3348720"/>
                <a:gridCol w="3348000"/>
              </a:tblGrid>
              <a:tr h="366480">
                <a:tc>
                  <a:txBody>
                    <a:bodyPr/>
                    <a:p>
                      <a:pPr algn="ctr">
                        <a:lnSpc>
                          <a:spcPct val="100000"/>
                        </a:lnSpc>
                      </a:pPr>
                      <a:r>
                        <a:rPr b="1" lang="de-DE">
                          <a:solidFill>
                            <a:srgbClr val="808080"/>
                          </a:solidFill>
                          <a:latin typeface="Arial"/>
                          <a:ea typeface="DejaVu Sans"/>
                        </a:rPr>
                        <a:t>Hemmung</a:t>
                      </a:r>
                      <a:endParaRPr/>
                    </a:p>
                  </a:txBody>
                  <a:tcPr/>
                </a:tc>
                <a:tc>
                  <a:txBody>
                    <a:bodyPr/>
                    <a:p>
                      <a:pPr algn="ctr">
                        <a:lnSpc>
                          <a:spcPct val="100000"/>
                        </a:lnSpc>
                      </a:pPr>
                      <a:r>
                        <a:rPr b="1" lang="de-DE">
                          <a:solidFill>
                            <a:srgbClr val="808080"/>
                          </a:solidFill>
                          <a:latin typeface="Arial"/>
                          <a:ea typeface="DejaVu Sans"/>
                        </a:rPr>
                        <a:t>Autonomieparameter</a:t>
                      </a:r>
                      <a:endParaRPr/>
                    </a:p>
                  </a:txBody>
                  <a:tcPr/>
                </a:tc>
                <a:tc>
                  <a:txBody>
                    <a:bodyPr/>
                    <a:p>
                      <a:pPr algn="ctr">
                        <a:lnSpc>
                          <a:spcPct val="100000"/>
                        </a:lnSpc>
                      </a:pPr>
                      <a:r>
                        <a:rPr b="1" lang="de-DE">
                          <a:solidFill>
                            <a:srgbClr val="808080"/>
                          </a:solidFill>
                          <a:latin typeface="Arial"/>
                          <a:ea typeface="DejaVu Sans"/>
                        </a:rPr>
                        <a:t>Kompensation</a:t>
                      </a:r>
                      <a:endParaRPr/>
                    </a:p>
                  </a:txBody>
                  <a:tcPr/>
                </a:tc>
              </a:tr>
              <a:tr h="366480">
                <a:tc>
                  <a:txBody>
                    <a:bodyPr/>
                    <a:p>
                      <a:pPr>
                        <a:lnSpc>
                          <a:spcPct val="100000"/>
                        </a:lnSpc>
                      </a:pPr>
                      <a:r>
                        <a:rPr b="1" lang="de-DE">
                          <a:solidFill>
                            <a:srgbClr val="808080"/>
                          </a:solidFill>
                          <a:latin typeface="Arial"/>
                          <a:ea typeface="DejaVu Sans"/>
                        </a:rPr>
                        <a:t>A</a:t>
                      </a:r>
                      <a:r>
                        <a:rPr lang="de-DE">
                          <a:solidFill>
                            <a:srgbClr val="808080"/>
                          </a:solidFill>
                          <a:latin typeface="Arial"/>
                          <a:ea typeface="DejaVu Sans"/>
                        </a:rPr>
                        <a:t> - Abgrenzungsschwäche</a:t>
                      </a:r>
                      <a:endParaRPr/>
                    </a:p>
                  </a:txBody>
                  <a:tcPr/>
                </a:tc>
                <a:tc>
                  <a:txBody>
                    <a:bodyPr/>
                    <a:p>
                      <a:pPr algn="ctr">
                        <a:lnSpc>
                          <a:spcPct val="100000"/>
                        </a:lnSpc>
                      </a:pPr>
                      <a:r>
                        <a:rPr lang="de-DE">
                          <a:solidFill>
                            <a:srgbClr val="808080"/>
                          </a:solidFill>
                          <a:latin typeface="Arial"/>
                          <a:ea typeface="DejaVu Sans"/>
                        </a:rPr>
                        <a:t>Persönlicher Raum</a:t>
                      </a:r>
                      <a:endParaRPr/>
                    </a:p>
                  </a:txBody>
                  <a:tcPr/>
                </a:tc>
                <a:tc>
                  <a:txBody>
                    <a:bodyPr/>
                    <a:p>
                      <a:pPr>
                        <a:lnSpc>
                          <a:spcPct val="100000"/>
                        </a:lnSpc>
                      </a:pPr>
                      <a:r>
                        <a:rPr b="1" lang="de-DE">
                          <a:solidFill>
                            <a:srgbClr val="808080"/>
                          </a:solidFill>
                          <a:latin typeface="Arial"/>
                          <a:ea typeface="DejaVu Sans"/>
                        </a:rPr>
                        <a:t>D</a:t>
                      </a:r>
                      <a:r>
                        <a:rPr lang="de-DE">
                          <a:solidFill>
                            <a:srgbClr val="808080"/>
                          </a:solidFill>
                          <a:latin typeface="Arial"/>
                          <a:ea typeface="DejaVu Sans"/>
                        </a:rPr>
                        <a:t> - Überabgrenzung</a:t>
                      </a:r>
                      <a:endParaRPr/>
                    </a:p>
                  </a:txBody>
                  <a:tcPr/>
                </a:tc>
              </a:tr>
              <a:tr h="366480">
                <a:tc>
                  <a:txBody>
                    <a:bodyPr/>
                    <a:p>
                      <a:pPr>
                        <a:lnSpc>
                          <a:spcPct val="100000"/>
                        </a:lnSpc>
                      </a:pPr>
                      <a:r>
                        <a:rPr b="1" lang="de-DE">
                          <a:solidFill>
                            <a:srgbClr val="808080"/>
                          </a:solidFill>
                          <a:latin typeface="Arial"/>
                          <a:ea typeface="DejaVu Sans"/>
                        </a:rPr>
                        <a:t>B </a:t>
                      </a:r>
                      <a:r>
                        <a:rPr lang="de-DE">
                          <a:solidFill>
                            <a:srgbClr val="808080"/>
                          </a:solidFill>
                          <a:latin typeface="Arial"/>
                          <a:ea typeface="DejaVu Sans"/>
                        </a:rPr>
                        <a:t>– wenig Selbstverbindung</a:t>
                      </a:r>
                      <a:endParaRPr/>
                    </a:p>
                  </a:txBody>
                  <a:tcPr/>
                </a:tc>
                <a:tc>
                  <a:txBody>
                    <a:bodyPr/>
                    <a:p>
                      <a:pPr algn="ctr">
                        <a:lnSpc>
                          <a:spcPct val="100000"/>
                        </a:lnSpc>
                      </a:pPr>
                      <a:r>
                        <a:rPr lang="de-DE">
                          <a:solidFill>
                            <a:srgbClr val="808080"/>
                          </a:solidFill>
                          <a:latin typeface="Arial"/>
                          <a:ea typeface="DejaVu Sans"/>
                        </a:rPr>
                        <a:t>Kontakt zum Selbst</a:t>
                      </a:r>
                      <a:endParaRPr/>
                    </a:p>
                  </a:txBody>
                  <a:tcPr/>
                </a:tc>
                <a:tc>
                  <a:txBody>
                    <a:bodyPr/>
                    <a:p>
                      <a:pPr>
                        <a:lnSpc>
                          <a:spcPct val="100000"/>
                        </a:lnSpc>
                      </a:pPr>
                      <a:r>
                        <a:rPr b="1" lang="de-DE">
                          <a:solidFill>
                            <a:srgbClr val="808080"/>
                          </a:solidFill>
                          <a:latin typeface="Arial"/>
                          <a:ea typeface="DejaVu Sans"/>
                        </a:rPr>
                        <a:t>E</a:t>
                      </a:r>
                      <a:r>
                        <a:rPr lang="de-DE">
                          <a:solidFill>
                            <a:srgbClr val="808080"/>
                          </a:solidFill>
                          <a:latin typeface="Arial"/>
                          <a:ea typeface="DejaVu Sans"/>
                        </a:rPr>
                        <a:t> – Dominanz, Übergrifflichkeit</a:t>
                      </a:r>
                      <a:endParaRPr/>
                    </a:p>
                  </a:txBody>
                  <a:tcPr/>
                </a:tc>
              </a:tr>
              <a:tr h="637560">
                <a:tc>
                  <a:txBody>
                    <a:bodyPr/>
                    <a:p>
                      <a:pPr>
                        <a:lnSpc>
                          <a:spcPct val="100000"/>
                        </a:lnSpc>
                      </a:pPr>
                      <a:r>
                        <a:rPr b="1" lang="de-DE">
                          <a:solidFill>
                            <a:srgbClr val="808080"/>
                          </a:solidFill>
                          <a:latin typeface="Arial"/>
                          <a:ea typeface="DejaVu Sans"/>
                        </a:rPr>
                        <a:t>C</a:t>
                      </a:r>
                      <a:r>
                        <a:rPr lang="de-DE">
                          <a:solidFill>
                            <a:srgbClr val="808080"/>
                          </a:solidFill>
                          <a:latin typeface="Arial"/>
                          <a:ea typeface="DejaVu Sans"/>
                        </a:rPr>
                        <a:t> – abgespaltene Aggression</a:t>
                      </a:r>
                      <a:endParaRPr/>
                    </a:p>
                  </a:txBody>
                  <a:tcPr/>
                </a:tc>
                <a:tc>
                  <a:txBody>
                    <a:bodyPr/>
                    <a:p>
                      <a:pPr algn="ctr">
                        <a:lnSpc>
                          <a:spcPct val="100000"/>
                        </a:lnSpc>
                      </a:pPr>
                      <a:r>
                        <a:rPr lang="de-DE">
                          <a:solidFill>
                            <a:srgbClr val="808080"/>
                          </a:solidFill>
                          <a:latin typeface="Arial"/>
                          <a:ea typeface="DejaVu Sans"/>
                        </a:rPr>
                        <a:t>Gesunde Aggression</a:t>
                      </a:r>
                      <a:endParaRPr/>
                    </a:p>
                  </a:txBody>
                  <a:tcPr/>
                </a:tc>
                <a:tc>
                  <a:txBody>
                    <a:bodyPr/>
                    <a:p>
                      <a:pPr>
                        <a:lnSpc>
                          <a:spcPct val="100000"/>
                        </a:lnSpc>
                      </a:pPr>
                      <a:r>
                        <a:rPr b="1" lang="de-DE">
                          <a:solidFill>
                            <a:srgbClr val="808080"/>
                          </a:solidFill>
                          <a:latin typeface="Arial"/>
                          <a:ea typeface="DejaVu Sans"/>
                        </a:rPr>
                        <a:t>F</a:t>
                      </a:r>
                      <a:r>
                        <a:rPr lang="de-DE">
                          <a:solidFill>
                            <a:srgbClr val="808080"/>
                          </a:solidFill>
                          <a:latin typeface="Arial"/>
                          <a:ea typeface="DejaVu Sans"/>
                        </a:rPr>
                        <a:t> – Destruktion gegen sich und Andere</a:t>
                      </a:r>
                      <a:endParaRPr/>
                    </a:p>
                  </a:txBody>
                  <a:tcPr/>
                </a:tc>
              </a:tr>
            </a:tbl>
          </a:graphicData>
        </a:graphic>
      </p:graphicFrame>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214"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DAS AUTONOMIE-DIAGRAMM</a:t>
            </a:r>
            <a:endParaRPr/>
          </a:p>
        </p:txBody>
      </p:sp>
      <p:sp>
        <p:nvSpPr>
          <p:cNvPr id="215" name="CustomShape 3"/>
          <p:cNvSpPr/>
          <p:nvPr/>
        </p:nvSpPr>
        <p:spPr>
          <a:xfrm>
            <a:off x="536040" y="2186280"/>
            <a:ext cx="11117520" cy="23414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Die im Fragebogen erzielten Punktsummen A-F werden in ein Diagramm eingetragen. Das ermöglicht es, mit einem Blick die Ausprägung der Autonomie- und Symbiose-Aspekte zu erfassen. Das Diagramm spiegelt die Struktur der Klient*in wieder, die sich auf jede Beziehung auswirkt – auch auf die Beziehung zur Arbeit (Burn-out).</a:t>
            </a:r>
            <a:endParaRPr/>
          </a:p>
          <a:p>
            <a:pPr>
              <a:lnSpc>
                <a:spcPct val="100000"/>
              </a:lnSpc>
            </a:pPr>
            <a:r>
              <a:rPr lang="de-DE" sz="2400">
                <a:solidFill>
                  <a:srgbClr val="8b8b8b"/>
                </a:solidFill>
                <a:latin typeface="Arial"/>
                <a:ea typeface="Arial"/>
              </a:rPr>
              <a:t>Autonomie-Diagramm: Zwangsstörung, vor (rot) </a:t>
            </a:r>
            <a:endParaRPr/>
          </a:p>
          <a:p>
            <a:pPr>
              <a:lnSpc>
                <a:spcPct val="100000"/>
              </a:lnSpc>
            </a:pPr>
            <a:r>
              <a:rPr lang="de-DE" sz="2400">
                <a:solidFill>
                  <a:srgbClr val="8b8b8b"/>
                </a:solidFill>
                <a:latin typeface="Arial"/>
                <a:ea typeface="Arial"/>
              </a:rPr>
              <a:t>und 2 (grün) und 4 (blau) Monate nach Beginn</a:t>
            </a:r>
            <a:endParaRPr/>
          </a:p>
          <a:p>
            <a:pPr>
              <a:lnSpc>
                <a:spcPct val="100000"/>
              </a:lnSpc>
            </a:pPr>
            <a:r>
              <a:rPr lang="de-DE" sz="2400">
                <a:solidFill>
                  <a:srgbClr val="8b8b8b"/>
                </a:solidFill>
                <a:latin typeface="Arial"/>
                <a:ea typeface="Arial"/>
              </a:rPr>
              <a:t>einer Therapie. </a:t>
            </a:r>
            <a:endParaRPr/>
          </a:p>
        </p:txBody>
      </p:sp>
      <p:pic>
        <p:nvPicPr>
          <p:cNvPr id="216" name="Bild 156" descr=""/>
          <p:cNvPicPr/>
          <p:nvPr/>
        </p:nvPicPr>
        <p:blipFill>
          <a:blip r:embed="rId1"/>
          <a:stretch>
            <a:fillRect/>
          </a:stretch>
        </p:blipFill>
        <p:spPr>
          <a:xfrm>
            <a:off x="8359560" y="3799800"/>
            <a:ext cx="2855520" cy="285552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21"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808080"/>
                </a:solidFill>
                <a:latin typeface="Arial"/>
                <a:ea typeface="Arial"/>
              </a:rPr>
              <a:t>Das ermöglicht</a:t>
            </a:r>
            <a:endParaRPr/>
          </a:p>
        </p:txBody>
      </p:sp>
      <p:sp>
        <p:nvSpPr>
          <p:cNvPr id="122" name="CustomShape 3"/>
          <p:cNvSpPr/>
          <p:nvPr/>
        </p:nvSpPr>
        <p:spPr>
          <a:xfrm>
            <a:off x="536040" y="2048040"/>
            <a:ext cx="11079720" cy="44222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A  Abgrenzung gegenüber fremden Bedürfnissen, Gefühlen und Überzeugungen </a:t>
            </a:r>
            <a:endParaRPr/>
          </a:p>
          <a:p>
            <a:pPr>
              <a:lnSpc>
                <a:spcPct val="100000"/>
              </a:lnSpc>
            </a:pPr>
            <a:r>
              <a:rPr lang="de-DE" sz="2400">
                <a:solidFill>
                  <a:srgbClr val="8b8b8b"/>
                </a:solidFill>
                <a:latin typeface="Arial"/>
                <a:ea typeface="Arial"/>
              </a:rPr>
              <a:t> </a:t>
            </a:r>
            <a:endParaRPr/>
          </a:p>
          <a:p>
            <a:pPr>
              <a:lnSpc>
                <a:spcPct val="100000"/>
              </a:lnSpc>
            </a:pPr>
            <a:r>
              <a:rPr lang="de-DE" sz="2400">
                <a:solidFill>
                  <a:srgbClr val="8b8b8b"/>
                </a:solidFill>
                <a:latin typeface="Arial"/>
                <a:ea typeface="Arial"/>
              </a:rPr>
              <a:t>B  Verbindung mit sich SELBST, d.h. mit den eigenen Bedürfnissen, Gefühlen</a:t>
            </a:r>
            <a:endParaRPr/>
          </a:p>
          <a:p>
            <a:pPr>
              <a:lnSpc>
                <a:spcPct val="100000"/>
              </a:lnSpc>
            </a:pPr>
            <a:r>
              <a:rPr lang="de-DE" sz="2400">
                <a:solidFill>
                  <a:srgbClr val="8b8b8b"/>
                </a:solidFill>
                <a:latin typeface="Arial"/>
                <a:ea typeface="Arial"/>
              </a:rPr>
              <a:t>und Überzeugungen </a:t>
            </a:r>
            <a:endParaRPr/>
          </a:p>
          <a:p>
            <a:pPr>
              <a:lnSpc>
                <a:spcPct val="100000"/>
              </a:lnSpc>
            </a:pPr>
            <a:r>
              <a:rPr lang="de-DE" sz="2400">
                <a:solidFill>
                  <a:srgbClr val="8b8b8b"/>
                </a:solidFill>
                <a:latin typeface="Arial"/>
                <a:ea typeface="Arial"/>
              </a:rPr>
              <a:t> </a:t>
            </a:r>
            <a:endParaRPr/>
          </a:p>
          <a:p>
            <a:pPr>
              <a:lnSpc>
                <a:spcPct val="100000"/>
              </a:lnSpc>
            </a:pPr>
            <a:r>
              <a:rPr lang="de-DE" sz="2400">
                <a:solidFill>
                  <a:srgbClr val="8b8b8b"/>
                </a:solidFill>
                <a:latin typeface="Arial"/>
                <a:ea typeface="Arial"/>
              </a:rPr>
              <a:t>C  In der Abgrenzung wird das aggressive Potential konstruktiv eingesetzt.</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218"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SYMBIOSE-LÖSUNG ALS</a:t>
            </a:r>
            <a:endParaRPr/>
          </a:p>
          <a:p>
            <a:pPr algn="ctr">
              <a:lnSpc>
                <a:spcPct val="100000"/>
              </a:lnSpc>
            </a:pPr>
            <a:r>
              <a:rPr b="1" lang="de-DE" sz="3600">
                <a:solidFill>
                  <a:srgbClr val="c00000"/>
                </a:solidFill>
                <a:latin typeface="Arial"/>
                <a:ea typeface="Arial"/>
              </a:rPr>
              <a:t>IN-BESITZ-NAHME DES EIGENEN RAUMES</a:t>
            </a:r>
            <a:endParaRPr/>
          </a:p>
          <a:p>
            <a:pPr algn="ctr">
              <a:lnSpc>
                <a:spcPct val="100000"/>
              </a:lnSpc>
            </a:pPr>
            <a:endParaRPr/>
          </a:p>
        </p:txBody>
      </p:sp>
      <p:sp>
        <p:nvSpPr>
          <p:cNvPr id="219" name="CustomShape 3"/>
          <p:cNvSpPr/>
          <p:nvPr/>
        </p:nvSpPr>
        <p:spPr>
          <a:xfrm>
            <a:off x="536040" y="2048040"/>
            <a:ext cx="11117520" cy="4296240"/>
          </a:xfrm>
          <a:prstGeom prst="rect">
            <a:avLst/>
          </a:prstGeom>
          <a:noFill/>
          <a:ln>
            <a:noFill/>
          </a:ln>
        </p:spPr>
        <p:txBody>
          <a:bodyPr lIns="90000" rIns="90000" tIns="45000" bIns="45000"/>
          <a:p>
            <a:pPr>
              <a:lnSpc>
                <a:spcPct val="100000"/>
              </a:lnSpc>
            </a:pPr>
            <a:r>
              <a:rPr lang="de-DE">
                <a:solidFill>
                  <a:srgbClr val="8b8b8b"/>
                </a:solidFill>
                <a:latin typeface="Arial"/>
                <a:ea typeface="Arial"/>
              </a:rPr>
              <a:t>Aus den drei Kernkategorien der Autonomie leiten auch alle in der Aufstellungen durchgeführten Interventionen ab. So ermöglich es die </a:t>
            </a:r>
            <a:r>
              <a:rPr i="1" lang="de-DE">
                <a:solidFill>
                  <a:srgbClr val="8b8b8b"/>
                </a:solidFill>
                <a:latin typeface="Arial"/>
                <a:ea typeface="Arial"/>
              </a:rPr>
              <a:t>Systemische Selbstintegration</a:t>
            </a:r>
            <a:r>
              <a:rPr lang="de-DE">
                <a:solidFill>
                  <a:srgbClr val="8b8b8b"/>
                </a:solidFill>
                <a:latin typeface="Arial"/>
                <a:ea typeface="Arial"/>
              </a:rPr>
              <a:t> dem Klienten, sich Schritt für Schritt mit den Auswirkungen des </a:t>
            </a:r>
            <a:r>
              <a:rPr i="1" lang="de-DE">
                <a:solidFill>
                  <a:srgbClr val="8b8b8b"/>
                </a:solidFill>
                <a:latin typeface="Arial"/>
                <a:ea typeface="Arial"/>
              </a:rPr>
              <a:t>Symbiosemusters </a:t>
            </a:r>
            <a:r>
              <a:rPr lang="de-DE">
                <a:solidFill>
                  <a:srgbClr val="8b8b8b"/>
                </a:solidFill>
                <a:latin typeface="Arial"/>
                <a:ea typeface="Arial"/>
              </a:rPr>
              <a:t>vertraut zu machen und dessen Konditionierungen auszulösen.</a:t>
            </a:r>
            <a:endParaRPr/>
          </a:p>
        </p:txBody>
      </p:sp>
      <p:graphicFrame>
        <p:nvGraphicFramePr>
          <p:cNvPr id="220" name="Table 4"/>
          <p:cNvGraphicFramePr/>
          <p:nvPr/>
        </p:nvGraphicFramePr>
        <p:xfrm>
          <a:off x="2031840" y="3335400"/>
          <a:ext cx="8126640" cy="3565800"/>
        </p:xfrm>
        <a:graphic>
          <a:graphicData uri="http://schemas.openxmlformats.org/drawingml/2006/table">
            <a:tbl>
              <a:tblPr/>
              <a:tblGrid>
                <a:gridCol w="2909520"/>
                <a:gridCol w="5217480"/>
              </a:tblGrid>
              <a:tr h="1188360">
                <a:tc>
                  <a:txBody>
                    <a:bodyPr/>
                    <a:p>
                      <a:pPr>
                        <a:lnSpc>
                          <a:spcPct val="100000"/>
                        </a:lnSpc>
                      </a:pPr>
                      <a:endParaRPr/>
                    </a:p>
                    <a:p>
                      <a:pPr>
                        <a:lnSpc>
                          <a:spcPct val="100000"/>
                        </a:lnSpc>
                      </a:pPr>
                      <a:r>
                        <a:rPr lang="de-DE">
                          <a:solidFill>
                            <a:srgbClr val="808080"/>
                          </a:solidFill>
                          <a:latin typeface="Arial"/>
                          <a:ea typeface="DejaVu Sans"/>
                        </a:rPr>
                        <a:t>(Persönlicher Raum)</a:t>
                      </a:r>
                      <a:endParaRPr/>
                    </a:p>
                    <a:p>
                      <a:pPr>
                        <a:lnSpc>
                          <a:spcPct val="100000"/>
                        </a:lnSpc>
                      </a:pPr>
                      <a:r>
                        <a:rPr lang="de-DE">
                          <a:solidFill>
                            <a:srgbClr val="808080"/>
                          </a:solidFill>
                          <a:latin typeface="Arial"/>
                          <a:ea typeface="DejaVu Sans"/>
                        </a:rPr>
                        <a:t>Unterscheidung SELBST-NICHT-SELBST</a:t>
                      </a:r>
                      <a:endParaRPr/>
                    </a:p>
                  </a:txBody>
                  <a:tcPr/>
                </a:tc>
                <a:tc>
                  <a:txBody>
                    <a:bodyPr/>
                    <a:p>
                      <a:pPr>
                        <a:lnSpc>
                          <a:spcPct val="100000"/>
                        </a:lnSpc>
                      </a:pPr>
                      <a:r>
                        <a:rPr lang="de-DE">
                          <a:solidFill>
                            <a:srgbClr val="808080"/>
                          </a:solidFill>
                          <a:latin typeface="Arial"/>
                          <a:ea typeface="DejaVu Sans"/>
                        </a:rPr>
                        <a:t>1. Aufgeben der unterschiedlichen Rollen und Verlassen des fremden Raumes</a:t>
                      </a:r>
                      <a:endParaRPr/>
                    </a:p>
                    <a:p>
                      <a:pPr>
                        <a:lnSpc>
                          <a:spcPct val="100000"/>
                        </a:lnSpc>
                      </a:pPr>
                      <a:r>
                        <a:rPr lang="de-DE">
                          <a:solidFill>
                            <a:srgbClr val="808080"/>
                          </a:solidFill>
                          <a:latin typeface="Arial"/>
                          <a:ea typeface="DejaVu Sans"/>
                        </a:rPr>
                        <a:t>2. Zurückgeben von Fremden</a:t>
                      </a:r>
                      <a:endParaRPr/>
                    </a:p>
                    <a:p>
                      <a:pPr>
                        <a:lnSpc>
                          <a:spcPct val="100000"/>
                        </a:lnSpc>
                      </a:pPr>
                      <a:r>
                        <a:rPr lang="de-DE">
                          <a:solidFill>
                            <a:srgbClr val="808080"/>
                          </a:solidFill>
                          <a:latin typeface="Arial"/>
                          <a:ea typeface="DejaVu Sans"/>
                        </a:rPr>
                        <a:t>3. Entfernen von Introjekten</a:t>
                      </a:r>
                      <a:endParaRPr/>
                    </a:p>
                  </a:txBody>
                  <a:tcPr/>
                </a:tc>
              </a:tr>
              <a:tr h="370440">
                <a:tc>
                  <a:txBody>
                    <a:bodyPr/>
                    <a:p>
                      <a:pPr>
                        <a:lnSpc>
                          <a:spcPct val="100000"/>
                        </a:lnSpc>
                      </a:pPr>
                      <a:r>
                        <a:rPr lang="de-DE">
                          <a:solidFill>
                            <a:srgbClr val="808080"/>
                          </a:solidFill>
                          <a:latin typeface="Arial"/>
                          <a:ea typeface="DejaVu Sans"/>
                        </a:rPr>
                        <a:t>Kontakt zum Selbst</a:t>
                      </a:r>
                      <a:endParaRPr/>
                    </a:p>
                  </a:txBody>
                  <a:tcPr/>
                </a:tc>
                <a:tc>
                  <a:txBody>
                    <a:bodyPr/>
                    <a:p>
                      <a:pPr>
                        <a:lnSpc>
                          <a:spcPct val="100000"/>
                        </a:lnSpc>
                      </a:pPr>
                      <a:r>
                        <a:rPr lang="de-DE">
                          <a:solidFill>
                            <a:srgbClr val="808080"/>
                          </a:solidFill>
                          <a:latin typeface="Arial"/>
                          <a:ea typeface="DejaVu Sans"/>
                        </a:rPr>
                        <a:t>4. Verbindung mit den eigenen Selbstanteilen</a:t>
                      </a:r>
                      <a:endParaRPr/>
                    </a:p>
                  </a:txBody>
                  <a:tcPr/>
                </a:tc>
              </a:tr>
              <a:tr h="2007000">
                <a:tc>
                  <a:txBody>
                    <a:bodyPr/>
                    <a:p>
                      <a:pPr>
                        <a:lnSpc>
                          <a:spcPct val="100000"/>
                        </a:lnSpc>
                      </a:pPr>
                      <a:r>
                        <a:rPr lang="de-DE">
                          <a:solidFill>
                            <a:srgbClr val="808080"/>
                          </a:solidFill>
                          <a:latin typeface="Arial"/>
                          <a:ea typeface="DejaVu Sans"/>
                        </a:rPr>
                        <a:t>Aggressionshemmung lösen, In-Besitznahme des Eigenen</a:t>
                      </a:r>
                      <a:endParaRPr/>
                    </a:p>
                    <a:p>
                      <a:pPr>
                        <a:lnSpc>
                          <a:spcPct val="100000"/>
                        </a:lnSpc>
                      </a:pPr>
                      <a:r>
                        <a:rPr lang="de-DE">
                          <a:solidFill>
                            <a:srgbClr val="808080"/>
                          </a:solidFill>
                          <a:latin typeface="Arial"/>
                          <a:ea typeface="DejaVu Sans"/>
                        </a:rPr>
                        <a:t>Resilienz-Stärkung</a:t>
                      </a:r>
                      <a:endParaRPr/>
                    </a:p>
                    <a:p>
                      <a:pPr>
                        <a:lnSpc>
                          <a:spcPct val="100000"/>
                        </a:lnSpc>
                      </a:pPr>
                      <a:endParaRPr/>
                    </a:p>
                    <a:p>
                      <a:pPr>
                        <a:lnSpc>
                          <a:spcPct val="100000"/>
                        </a:lnSpc>
                      </a:pPr>
                      <a:r>
                        <a:rPr lang="de-DE">
                          <a:solidFill>
                            <a:srgbClr val="808080"/>
                          </a:solidFill>
                          <a:latin typeface="Arial"/>
                          <a:ea typeface="DejaVu Sans"/>
                        </a:rPr>
                        <a:t>Fokus auf HIER UND JETZT</a:t>
                      </a:r>
                      <a:endParaRPr/>
                    </a:p>
                  </a:txBody>
                  <a:tcPr/>
                </a:tc>
                <a:tc>
                  <a:txBody>
                    <a:bodyPr/>
                    <a:p>
                      <a:pPr>
                        <a:lnSpc>
                          <a:spcPct val="100000"/>
                        </a:lnSpc>
                      </a:pPr>
                      <a:r>
                        <a:rPr lang="de-DE">
                          <a:solidFill>
                            <a:srgbClr val="808080"/>
                          </a:solidFill>
                          <a:latin typeface="Arial"/>
                          <a:ea typeface="DejaVu Sans"/>
                        </a:rPr>
                        <a:t>5. Abgrenzung des eigenen Raums gegenüber anderen</a:t>
                      </a:r>
                      <a:endParaRPr/>
                    </a:p>
                    <a:p>
                      <a:pPr>
                        <a:lnSpc>
                          <a:spcPct val="100000"/>
                        </a:lnSpc>
                      </a:pPr>
                      <a:r>
                        <a:rPr lang="de-DE">
                          <a:solidFill>
                            <a:srgbClr val="808080"/>
                          </a:solidFill>
                          <a:latin typeface="Arial"/>
                          <a:ea typeface="DejaVu Sans"/>
                        </a:rPr>
                        <a:t>6. Gegenabgrenzung</a:t>
                      </a:r>
                      <a:endParaRPr/>
                    </a:p>
                    <a:p>
                      <a:pPr>
                        <a:lnSpc>
                          <a:spcPct val="100000"/>
                        </a:lnSpc>
                      </a:pPr>
                      <a:r>
                        <a:rPr lang="de-DE">
                          <a:solidFill>
                            <a:srgbClr val="808080"/>
                          </a:solidFill>
                          <a:latin typeface="Arial"/>
                          <a:ea typeface="DejaVu Sans"/>
                        </a:rPr>
                        <a:t>7. Gegenabgrenzung auf der Zeitlinie „Was vorbei ist, ist vorbei!“</a:t>
                      </a:r>
                      <a:endParaRPr/>
                    </a:p>
                    <a:p>
                      <a:pPr>
                        <a:lnSpc>
                          <a:spcPct val="100000"/>
                        </a:lnSpc>
                      </a:pPr>
                      <a:r>
                        <a:rPr lang="de-DE">
                          <a:solidFill>
                            <a:srgbClr val="808080"/>
                          </a:solidFill>
                          <a:latin typeface="Arial"/>
                          <a:ea typeface="DejaVu Sans"/>
                        </a:rPr>
                        <a:t>8. Schritte ins „Hier und Jetzt!“ gehen</a:t>
                      </a:r>
                      <a:endParaRPr/>
                    </a:p>
                  </a:txBody>
                  <a:tcPr/>
                </a:tc>
              </a:tr>
            </a:tbl>
          </a:graphicData>
        </a:graphic>
      </p:graphicFrame>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222"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ZUSAMMENFASSUNG</a:t>
            </a:r>
            <a:endParaRPr/>
          </a:p>
          <a:p>
            <a:pPr algn="ctr">
              <a:lnSpc>
                <a:spcPct val="100000"/>
              </a:lnSpc>
            </a:pPr>
            <a:endParaRPr/>
          </a:p>
        </p:txBody>
      </p:sp>
      <p:sp>
        <p:nvSpPr>
          <p:cNvPr id="223" name="CustomShape 3"/>
          <p:cNvSpPr/>
          <p:nvPr/>
        </p:nvSpPr>
        <p:spPr>
          <a:xfrm>
            <a:off x="536040" y="1796400"/>
            <a:ext cx="11117520" cy="3991320"/>
          </a:xfrm>
          <a:prstGeom prst="rect">
            <a:avLst/>
          </a:prstGeom>
          <a:noFill/>
          <a:ln>
            <a:noFill/>
          </a:ln>
        </p:spPr>
        <p:txBody>
          <a:bodyPr lIns="90000" rIns="90000" tIns="45000" bIns="45000"/>
          <a:p>
            <a:pPr>
              <a:lnSpc>
                <a:spcPct val="100000"/>
              </a:lnSpc>
              <a:buFont typeface="Arial"/>
              <a:buChar char="•"/>
            </a:pPr>
            <a:r>
              <a:rPr lang="de-DE" sz="2400">
                <a:solidFill>
                  <a:srgbClr val="8b8b8b"/>
                </a:solidFill>
                <a:latin typeface="Arial"/>
                <a:ea typeface="Arial"/>
              </a:rPr>
              <a:t>Die destruktive Symbiose ist die gemeinsame Ursache der verschiedensten Störungen.</a:t>
            </a:r>
            <a:endParaRPr/>
          </a:p>
          <a:p>
            <a:pPr>
              <a:lnSpc>
                <a:spcPct val="100000"/>
              </a:lnSpc>
              <a:buFont typeface="Arial"/>
              <a:buChar char="•"/>
            </a:pPr>
            <a:r>
              <a:rPr lang="de-DE" sz="2400">
                <a:solidFill>
                  <a:srgbClr val="8b8b8b"/>
                </a:solidFill>
                <a:latin typeface="Arial"/>
                <a:ea typeface="Arial"/>
              </a:rPr>
              <a:t>Systemische Selbst-Integration ermöglicht eine rasche  Klärung und nachhaltige Lösung, indem sie die zentrale Ursache der Symbiose: die unbewussten Autonomieverbote deutlich macht und löst.</a:t>
            </a:r>
            <a:endParaRPr/>
          </a:p>
          <a:p>
            <a:pPr>
              <a:lnSpc>
                <a:spcPct val="100000"/>
              </a:lnSpc>
              <a:buFont typeface="Arial"/>
              <a:buChar char="•"/>
            </a:pPr>
            <a:r>
              <a:rPr lang="de-DE" sz="2400">
                <a:solidFill>
                  <a:srgbClr val="8b8b8b"/>
                </a:solidFill>
                <a:latin typeface="Arial"/>
                <a:ea typeface="Arial"/>
              </a:rPr>
              <a:t>Das Selbst und der eigene Raum erscheinen als ein angeborenes, unverlierbares  Potential eines jeden Menschen, das durch frühe Traumatisierung  blockiert ist.</a:t>
            </a:r>
            <a:endParaRPr/>
          </a:p>
          <a:p>
            <a:pPr>
              <a:lnSpc>
                <a:spcPct val="100000"/>
              </a:lnSpc>
              <a:buFont typeface="Arial"/>
              <a:buChar char="•"/>
            </a:pPr>
            <a:r>
              <a:rPr lang="de-DE" sz="2400">
                <a:solidFill>
                  <a:srgbClr val="8b8b8b"/>
                </a:solidFill>
                <a:latin typeface="Arial"/>
                <a:ea typeface="Arial"/>
              </a:rPr>
              <a:t>Die Methode erweist sich als eine sehr wirksame und dabei ZEITSPARENDE Traumatherapie.</a:t>
            </a:r>
            <a:endParaRPr/>
          </a:p>
          <a:p>
            <a:pPr>
              <a:lnSpc>
                <a:spcPct val="100000"/>
              </a:lnSpc>
              <a:buFont typeface="Arial"/>
              <a:buChar char="•"/>
            </a:pPr>
            <a:r>
              <a:rPr lang="de-DE" sz="2400">
                <a:solidFill>
                  <a:srgbClr val="8b8b8b"/>
                </a:solidFill>
                <a:latin typeface="Arial"/>
                <a:ea typeface="Arial"/>
              </a:rPr>
              <a:t>Diese Vorgehensweise wirkt unmittelbar befreiend für den Patienten, sie weckt seine Kraft und Lebensfreude. Das ist auch für den Therapeuten sehr befriedigend.</a:t>
            </a:r>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3" name="Bild 4" descr=""/>
          <p:cNvPicPr/>
          <p:nvPr/>
        </p:nvPicPr>
        <p:blipFill>
          <a:blip r:embed="rId1"/>
          <a:stretch>
            <a:fillRect/>
          </a:stretch>
        </p:blipFill>
        <p:spPr>
          <a:xfrm>
            <a:off x="4565160" y="1046160"/>
            <a:ext cx="3058920" cy="3569040"/>
          </a:xfrm>
          <a:prstGeom prst="rect">
            <a:avLst/>
          </a:prstGeom>
          <a:ln>
            <a:noFill/>
          </a:ln>
        </p:spPr>
      </p:pic>
      <p:sp>
        <p:nvSpPr>
          <p:cNvPr id="124"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25"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SELBST</a:t>
            </a:r>
            <a:endParaRPr/>
          </a:p>
        </p:txBody>
      </p:sp>
      <p:sp>
        <p:nvSpPr>
          <p:cNvPr id="126" name="CustomShape 3"/>
          <p:cNvSpPr/>
          <p:nvPr/>
        </p:nvSpPr>
        <p:spPr>
          <a:xfrm>
            <a:off x="536040" y="4208760"/>
            <a:ext cx="11117520" cy="2399400"/>
          </a:xfrm>
          <a:prstGeom prst="rect">
            <a:avLst/>
          </a:prstGeom>
          <a:noFill/>
          <a:ln>
            <a:noFill/>
          </a:ln>
        </p:spPr>
        <p:txBody>
          <a:bodyPr lIns="90000" rIns="90000" tIns="45000" bIns="45000"/>
          <a:p>
            <a:pPr>
              <a:lnSpc>
                <a:spcPct val="110000"/>
              </a:lnSpc>
            </a:pPr>
            <a:r>
              <a:rPr lang="de-DE" sz="2400">
                <a:solidFill>
                  <a:srgbClr val="8b8b8b"/>
                </a:solidFill>
                <a:latin typeface="Arial"/>
                <a:ea typeface="Arial"/>
              </a:rPr>
              <a:t>Unter SELBST wird hier das verstanden, was ich eigentlich sein könnte, einzigartig und einmalig. Es ist mein Potential, das ich mit der Geburt erhalte von der Natur, vom Kosmos (TAO), dessen Teil ich bin. Daher hat es seinen Wert und seine Würde in sich, unabhängig davon, ob ich etwas leiste, oder ob ich gebraucht werde. Um sich entfalten zu können, braucht es die ACHTUNG – zunächst von den Eltern und dann von mir - und einen eigenen Raum.</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7" name="Bild 5" descr=""/>
          <p:cNvPicPr/>
          <p:nvPr/>
        </p:nvPicPr>
        <p:blipFill>
          <a:blip r:embed="rId1"/>
          <a:stretch>
            <a:fillRect/>
          </a:stretch>
        </p:blipFill>
        <p:spPr>
          <a:xfrm>
            <a:off x="4281480" y="1138320"/>
            <a:ext cx="3216960" cy="3753360"/>
          </a:xfrm>
          <a:prstGeom prst="rect">
            <a:avLst/>
          </a:prstGeom>
          <a:ln>
            <a:noFill/>
          </a:ln>
        </p:spPr>
      </p:pic>
      <p:sp>
        <p:nvSpPr>
          <p:cNvPr id="128"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29"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DER INNERE RAUM</a:t>
            </a:r>
            <a:endParaRPr/>
          </a:p>
        </p:txBody>
      </p:sp>
      <p:sp>
        <p:nvSpPr>
          <p:cNvPr id="130" name="CustomShape 3"/>
          <p:cNvSpPr/>
          <p:nvPr/>
        </p:nvSpPr>
        <p:spPr>
          <a:xfrm>
            <a:off x="536040" y="5123160"/>
            <a:ext cx="11117520" cy="148500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Wenn ich meine Kraft gesund einsetze in einer  Abgrenzung gegenüber dem NICHT-SELBST, dann entsteht eine GRENZE. Sie umschließt den INNEREN RAUM. </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32" name="CustomShape 2"/>
          <p:cNvSpPr/>
          <p:nvPr/>
        </p:nvSpPr>
        <p:spPr>
          <a:xfrm>
            <a:off x="536040" y="5123160"/>
            <a:ext cx="11117520" cy="1485000"/>
          </a:xfrm>
          <a:prstGeom prst="rect">
            <a:avLst/>
          </a:prstGeom>
          <a:noFill/>
          <a:ln>
            <a:noFill/>
          </a:ln>
        </p:spPr>
        <p:txBody>
          <a:bodyPr lIns="90000" rIns="90000" tIns="45000" bIns="45000"/>
          <a:p>
            <a:pPr>
              <a:lnSpc>
                <a:spcPct val="90000"/>
              </a:lnSpc>
            </a:pPr>
            <a:r>
              <a:rPr lang="de-DE" sz="2400">
                <a:solidFill>
                  <a:srgbClr val="8b8b8b"/>
                </a:solidFill>
                <a:latin typeface="Arial"/>
                <a:ea typeface="Arial"/>
              </a:rPr>
              <a:t>Wenn ich diesen Raum in Besitz nehme, dann wird dieser Raum frei für mein Eigenstes, für mein SELBST. Das ist die Voraussetzung für  Selbst-Bewusstsein, Selbst-Vertrauen und Selbst-Bestimmung (Autonomie). </a:t>
            </a:r>
            <a:endParaRPr/>
          </a:p>
        </p:txBody>
      </p:sp>
      <p:pic>
        <p:nvPicPr>
          <p:cNvPr id="133" name="Bild 2" descr=""/>
          <p:cNvPicPr/>
          <p:nvPr/>
        </p:nvPicPr>
        <p:blipFill>
          <a:blip r:embed="rId1"/>
          <a:stretch>
            <a:fillRect/>
          </a:stretch>
        </p:blipFill>
        <p:spPr>
          <a:xfrm>
            <a:off x="4614840" y="1170000"/>
            <a:ext cx="2959920" cy="34534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35"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DIE ABGRENZUNG</a:t>
            </a:r>
            <a:endParaRPr/>
          </a:p>
        </p:txBody>
      </p:sp>
      <p:sp>
        <p:nvSpPr>
          <p:cNvPr id="136" name="CustomShape 3"/>
          <p:cNvSpPr/>
          <p:nvPr/>
        </p:nvSpPr>
        <p:spPr>
          <a:xfrm>
            <a:off x="536040" y="5123160"/>
            <a:ext cx="11117520" cy="148500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a:t>
            </a:r>
            <a:endParaRPr/>
          </a:p>
        </p:txBody>
      </p:sp>
      <p:pic>
        <p:nvPicPr>
          <p:cNvPr id="137" name="Bild 2" descr=""/>
          <p:cNvPicPr/>
          <p:nvPr/>
        </p:nvPicPr>
        <p:blipFill>
          <a:blip r:embed="rId1"/>
          <a:stretch>
            <a:fillRect/>
          </a:stretch>
        </p:blipFill>
        <p:spPr>
          <a:xfrm>
            <a:off x="4602240" y="1610280"/>
            <a:ext cx="2959920" cy="345348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39"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SYMBOLISCHE EBENE </a:t>
            </a:r>
            <a:endParaRPr/>
          </a:p>
        </p:txBody>
      </p:sp>
      <p:sp>
        <p:nvSpPr>
          <p:cNvPr id="140" name="CustomShape 3"/>
          <p:cNvSpPr/>
          <p:nvPr/>
        </p:nvSpPr>
        <p:spPr>
          <a:xfrm>
            <a:off x="536040" y="2186280"/>
            <a:ext cx="11117520" cy="442224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Die symbolische Ebene der System-Aufstellung mit Repräsentanten auch für das SELBST,  und  </a:t>
            </a:r>
            <a:r>
              <a:rPr lang="de-DE" sz="2400">
                <a:solidFill>
                  <a:srgbClr val="808080"/>
                </a:solidFill>
                <a:latin typeface="Arial"/>
                <a:ea typeface="Arial"/>
              </a:rPr>
              <a:t>DAS PARADIGMA DES INNEREN RAUMES </a:t>
            </a:r>
            <a:endParaRPr/>
          </a:p>
          <a:p>
            <a:pPr>
              <a:lnSpc>
                <a:spcPct val="100000"/>
              </a:lnSpc>
            </a:pPr>
            <a:r>
              <a:rPr lang="de-DE" sz="2400">
                <a:solidFill>
                  <a:srgbClr val="8b8b8b"/>
                </a:solidFill>
                <a:latin typeface="Arial"/>
                <a:ea typeface="Arial"/>
              </a:rPr>
              <a:t>ermöglichen es,</a:t>
            </a:r>
            <a:r>
              <a:rPr i="1" lang="de-DE" sz="2400">
                <a:solidFill>
                  <a:srgbClr val="8b8b8b"/>
                </a:solidFill>
                <a:latin typeface="Arial"/>
                <a:ea typeface="Arial"/>
              </a:rPr>
              <a:t> </a:t>
            </a:r>
            <a:r>
              <a:rPr lang="de-DE" sz="2400">
                <a:solidFill>
                  <a:srgbClr val="8b8b8b"/>
                </a:solidFill>
                <a:latin typeface="Arial"/>
                <a:ea typeface="Arial"/>
              </a:rPr>
              <a:t>die Phänomene Autonomie und Symbiose...</a:t>
            </a:r>
            <a:endParaRPr/>
          </a:p>
          <a:p>
            <a:pPr>
              <a:lnSpc>
                <a:spcPct val="100000"/>
              </a:lnSpc>
            </a:pPr>
            <a:endParaRPr/>
          </a:p>
          <a:p>
            <a:pPr>
              <a:lnSpc>
                <a:spcPct val="100000"/>
              </a:lnSpc>
              <a:buFont typeface="Arial"/>
              <a:buChar char="•"/>
            </a:pPr>
            <a:r>
              <a:rPr lang="de-DE" sz="2400">
                <a:solidFill>
                  <a:srgbClr val="8b8b8b"/>
                </a:solidFill>
                <a:latin typeface="Arial"/>
                <a:ea typeface="Arial"/>
              </a:rPr>
              <a:t>... sichtbar und damit bewusst zu machen, </a:t>
            </a:r>
            <a:endParaRPr/>
          </a:p>
          <a:p>
            <a:pPr>
              <a:lnSpc>
                <a:spcPct val="100000"/>
              </a:lnSpc>
              <a:buFont typeface="Arial"/>
              <a:buChar char="•"/>
            </a:pPr>
            <a:r>
              <a:rPr lang="de-DE" sz="2400">
                <a:solidFill>
                  <a:srgbClr val="8b8b8b"/>
                </a:solidFill>
                <a:latin typeface="Arial"/>
                <a:ea typeface="Arial"/>
              </a:rPr>
              <a:t>... zu erforschen, und</a:t>
            </a:r>
            <a:endParaRPr/>
          </a:p>
          <a:p>
            <a:pPr>
              <a:lnSpc>
                <a:spcPct val="100000"/>
              </a:lnSpc>
              <a:buFont typeface="Arial"/>
              <a:buChar char="•"/>
            </a:pPr>
            <a:r>
              <a:rPr lang="de-DE" sz="2400">
                <a:solidFill>
                  <a:srgbClr val="8b8b8b"/>
                </a:solidFill>
                <a:latin typeface="Arial"/>
                <a:ea typeface="Arial"/>
              </a:rPr>
              <a:t>.... wirksame Lösungsstrategien zu entwickeln.</a:t>
            </a:r>
            <a:endParaRPr/>
          </a:p>
          <a:p>
            <a:pPr>
              <a:lnSpc>
                <a:spcPct val="100000"/>
              </a:lnSpc>
            </a:pPr>
            <a:r>
              <a:rPr lang="de-DE" sz="2400">
                <a:solidFill>
                  <a:srgbClr val="8b8b8b"/>
                </a:solidFill>
                <a:latin typeface="Arial"/>
                <a:ea typeface="Arial"/>
              </a:rPr>
              <a:t> </a:t>
            </a:r>
            <a:endParaRPr/>
          </a:p>
          <a:p>
            <a:pPr>
              <a:lnSpc>
                <a:spcPct val="100000"/>
              </a:lnSpc>
            </a:pPr>
            <a:r>
              <a:rPr lang="de-DE" sz="2400">
                <a:solidFill>
                  <a:srgbClr val="8b8b8b"/>
                </a:solidFill>
                <a:latin typeface="Arial"/>
                <a:ea typeface="Arial"/>
              </a:rPr>
              <a:t>Worte </a:t>
            </a:r>
            <a:r>
              <a:rPr i="1" lang="de-DE" sz="2400">
                <a:solidFill>
                  <a:srgbClr val="8b8b8b"/>
                </a:solidFill>
                <a:latin typeface="Arial"/>
                <a:ea typeface="Arial"/>
              </a:rPr>
              <a:t>weisen hin </a:t>
            </a:r>
            <a:r>
              <a:rPr lang="de-DE" sz="2400">
                <a:solidFill>
                  <a:srgbClr val="8b8b8b"/>
                </a:solidFill>
                <a:latin typeface="Arial"/>
                <a:ea typeface="Arial"/>
              </a:rPr>
              <a:t>auf das Gemeinte</a:t>
            </a:r>
            <a:r>
              <a:rPr i="1" lang="de-DE" sz="2400">
                <a:solidFill>
                  <a:srgbClr val="8b8b8b"/>
                </a:solidFill>
                <a:latin typeface="Arial"/>
                <a:ea typeface="Arial"/>
              </a:rPr>
              <a:t>, </a:t>
            </a:r>
            <a:r>
              <a:rPr lang="de-DE" sz="2400">
                <a:solidFill>
                  <a:srgbClr val="8b8b8b"/>
                </a:solidFill>
                <a:latin typeface="Arial"/>
                <a:ea typeface="Arial"/>
              </a:rPr>
              <a:t>Symbole</a:t>
            </a:r>
            <a:r>
              <a:rPr i="1" lang="de-DE" sz="2400">
                <a:solidFill>
                  <a:srgbClr val="8b8b8b"/>
                </a:solidFill>
                <a:latin typeface="Arial"/>
                <a:ea typeface="Arial"/>
              </a:rPr>
              <a:t> drücken aus, </a:t>
            </a:r>
            <a:r>
              <a:rPr lang="de-DE" sz="2400">
                <a:solidFill>
                  <a:srgbClr val="8b8b8b"/>
                </a:solidFill>
                <a:latin typeface="Arial"/>
                <a:ea typeface="Arial"/>
              </a:rPr>
              <a:t>was gemeint ist. </a:t>
            </a:r>
            <a:endParaRPr/>
          </a:p>
          <a:p>
            <a:pPr>
              <a:lnSpc>
                <a:spcPct val="100000"/>
              </a:lnSpc>
            </a:pPr>
            <a:r>
              <a:rPr lang="de-DE" sz="2400">
                <a:solidFill>
                  <a:srgbClr val="8b8b8b"/>
                </a:solidFill>
                <a:latin typeface="Arial"/>
                <a:ea typeface="Arial"/>
              </a:rPr>
              <a:t>Sie wirken dadurch unmittelbar über den Körper auf eine unbewusste Ebene.</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1" name="Bild 1" descr=""/>
          <p:cNvPicPr/>
          <p:nvPr/>
        </p:nvPicPr>
        <p:blipFill>
          <a:blip r:embed="rId1"/>
          <a:stretch>
            <a:fillRect/>
          </a:stretch>
        </p:blipFill>
        <p:spPr>
          <a:xfrm>
            <a:off x="3589560" y="3158280"/>
            <a:ext cx="3655800" cy="4265280"/>
          </a:xfrm>
          <a:prstGeom prst="rect">
            <a:avLst/>
          </a:prstGeom>
          <a:ln>
            <a:noFill/>
          </a:ln>
        </p:spPr>
      </p:pic>
      <p:sp>
        <p:nvSpPr>
          <p:cNvPr id="142" name="CustomShape 1"/>
          <p:cNvSpPr/>
          <p:nvPr/>
        </p:nvSpPr>
        <p:spPr>
          <a:xfrm>
            <a:off x="1523880" y="147240"/>
            <a:ext cx="9141480" cy="523080"/>
          </a:xfrm>
          <a:prstGeom prst="rect">
            <a:avLst/>
          </a:prstGeom>
          <a:noFill/>
          <a:ln>
            <a:noFill/>
          </a:ln>
        </p:spPr>
        <p:txBody>
          <a:bodyPr lIns="90000" rIns="90000" tIns="45000" bIns="45000" anchor="b"/>
          <a:p>
            <a:pPr algn="ctr">
              <a:lnSpc>
                <a:spcPct val="100000"/>
              </a:lnSpc>
            </a:pPr>
            <a:r>
              <a:rPr lang="de-DE" sz="3300">
                <a:solidFill>
                  <a:srgbClr val="808080"/>
                </a:solidFill>
                <a:latin typeface="Arial"/>
                <a:ea typeface="Arial"/>
              </a:rPr>
              <a:t>SYSTEMISCHE SELBSTINTEGRATION</a:t>
            </a:r>
            <a:endParaRPr/>
          </a:p>
        </p:txBody>
      </p:sp>
      <p:sp>
        <p:nvSpPr>
          <p:cNvPr id="143" name="CustomShape 2"/>
          <p:cNvSpPr/>
          <p:nvPr/>
        </p:nvSpPr>
        <p:spPr>
          <a:xfrm>
            <a:off x="536040" y="882720"/>
            <a:ext cx="11117520" cy="1164240"/>
          </a:xfrm>
          <a:prstGeom prst="rect">
            <a:avLst/>
          </a:prstGeom>
          <a:noFill/>
          <a:ln>
            <a:noFill/>
          </a:ln>
        </p:spPr>
        <p:txBody>
          <a:bodyPr lIns="90000" rIns="90000" tIns="45000" bIns="45000"/>
          <a:p>
            <a:pPr algn="ctr">
              <a:lnSpc>
                <a:spcPct val="100000"/>
              </a:lnSpc>
            </a:pPr>
            <a:r>
              <a:rPr b="1" lang="de-DE" sz="3600">
                <a:solidFill>
                  <a:srgbClr val="c00000"/>
                </a:solidFill>
                <a:latin typeface="Arial"/>
                <a:ea typeface="Arial"/>
              </a:rPr>
              <a:t>MUTTER-KIND SYMBIOSE (1)</a:t>
            </a:r>
            <a:endParaRPr/>
          </a:p>
        </p:txBody>
      </p:sp>
      <p:sp>
        <p:nvSpPr>
          <p:cNvPr id="144" name="CustomShape 3"/>
          <p:cNvSpPr/>
          <p:nvPr/>
        </p:nvSpPr>
        <p:spPr>
          <a:xfrm>
            <a:off x="536040" y="2186280"/>
            <a:ext cx="11117520" cy="2141280"/>
          </a:xfrm>
          <a:prstGeom prst="rect">
            <a:avLst/>
          </a:prstGeom>
          <a:noFill/>
          <a:ln>
            <a:noFill/>
          </a:ln>
        </p:spPr>
        <p:txBody>
          <a:bodyPr lIns="90000" rIns="90000" tIns="45000" bIns="45000"/>
          <a:p>
            <a:pPr>
              <a:lnSpc>
                <a:spcPct val="100000"/>
              </a:lnSpc>
            </a:pPr>
            <a:r>
              <a:rPr lang="de-DE" sz="2400">
                <a:solidFill>
                  <a:srgbClr val="8b8b8b"/>
                </a:solidFill>
                <a:latin typeface="Arial"/>
                <a:ea typeface="Arial"/>
              </a:rPr>
              <a:t>Zu Beginn des Lebens ist ein Kind winzig, schwach, abhängig. Es ist buchstäblich ein Teil der Mutter. Es identifiziert sich mit der Mutter. Es befindet sich im RAUM  der Mutter, ohne eigene Grenze. Sein SELBST ist noch nicht entwickelt. Die Funktion seines Selbst wird zunächst übernommen von der Mutter.</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